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notesMasterIdLst>
    <p:notesMasterId r:id="rId13"/>
  </p:notesMasterIdLst>
  <p:sldIdLst>
    <p:sldId id="256" r:id="rId2"/>
    <p:sldId id="291" r:id="rId3"/>
    <p:sldId id="292" r:id="rId4"/>
    <p:sldId id="281" r:id="rId5"/>
    <p:sldId id="288" r:id="rId6"/>
    <p:sldId id="293" r:id="rId7"/>
    <p:sldId id="295" r:id="rId8"/>
    <p:sldId id="294" r:id="rId9"/>
    <p:sldId id="264" r:id="rId10"/>
    <p:sldId id="296" r:id="rId11"/>
    <p:sldId id="274" r:id="rId12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2833802-FEF1-4C79-8D5D-14CF1EAF98D9}" styleName="Estilo claro 2 - Acento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68D230F3-CF80-4859-8CE7-A43EE81993B5}" styleName="Estilo claro 1 - Acento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638B1855-1B75-4FBE-930C-398BA8C253C6}" styleName="Estilo temático 2 - Énfasis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16D9F66E-5EB9-4882-86FB-DCBF35E3C3E4}" styleName="Estilo medio 4 - Énfasis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D7AC3CCA-C797-4891-BE02-D94E43425B78}" styleName="Estilo medio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00A15C55-8517-42AA-B614-E9B94910E393}" styleName="Estilo medio 2 - Énfasis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Estilo medio 2 - Énfasis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D113A9D2-9D6B-4929-AA2D-F23B5EE8CBE7}" styleName="Estilo temático 2 - Énfasis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69012ECD-51FC-41F1-AA8D-1B2483CD663E}" styleName="Estilo claro 2 - Acento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35" autoAdjust="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5ED0831-35E5-4C69-A0D6-655F740292A0}" type="doc">
      <dgm:prSet loTypeId="urn:microsoft.com/office/officeart/2005/8/layout/hList6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DF7AA9EB-551B-487B-9B91-C39281804B7F}">
      <dgm:prSet phldrT="[Texto]" custT="1"/>
      <dgm:spPr/>
      <dgm:t>
        <a:bodyPr/>
        <a:lstStyle/>
        <a:p>
          <a:r>
            <a:rPr lang="es-MX" sz="7200" b="1" dirty="0" smtClean="0">
              <a:solidFill>
                <a:schemeClr val="bg1"/>
              </a:solidFill>
            </a:rPr>
            <a:t>Tuberculosis</a:t>
          </a:r>
          <a:endParaRPr lang="es-MX" sz="7200" b="1" dirty="0">
            <a:solidFill>
              <a:schemeClr val="bg1"/>
            </a:solidFill>
          </a:endParaRPr>
        </a:p>
      </dgm:t>
    </dgm:pt>
    <dgm:pt modelId="{95701534-8390-49DB-90C8-12BBFA23261B}" type="parTrans" cxnId="{16AAE8C5-F486-4789-A4ED-D5FE2900A43F}">
      <dgm:prSet/>
      <dgm:spPr/>
      <dgm:t>
        <a:bodyPr/>
        <a:lstStyle/>
        <a:p>
          <a:endParaRPr lang="es-MX" sz="3600" b="1">
            <a:solidFill>
              <a:schemeClr val="bg1"/>
            </a:solidFill>
          </a:endParaRPr>
        </a:p>
      </dgm:t>
    </dgm:pt>
    <dgm:pt modelId="{4B7A3E15-694D-4224-A55C-7F74556C87BC}" type="sibTrans" cxnId="{16AAE8C5-F486-4789-A4ED-D5FE2900A43F}">
      <dgm:prSet/>
      <dgm:spPr/>
      <dgm:t>
        <a:bodyPr/>
        <a:lstStyle/>
        <a:p>
          <a:endParaRPr lang="es-MX" sz="3600" b="1">
            <a:solidFill>
              <a:schemeClr val="bg1"/>
            </a:solidFill>
          </a:endParaRPr>
        </a:p>
      </dgm:t>
    </dgm:pt>
    <dgm:pt modelId="{F17EA62A-571E-49C3-9EBE-A7429977CC3E}" type="pres">
      <dgm:prSet presAssocID="{35ED0831-35E5-4C69-A0D6-655F740292A0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99FD7852-904F-4FCA-9754-9DB5566622A8}" type="pres">
      <dgm:prSet presAssocID="{DF7AA9EB-551B-487B-9B91-C39281804B7F}" presName="node" presStyleLbl="node1" presStyleIdx="0" presStyleCnt="1" custScaleX="100098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16AAE8C5-F486-4789-A4ED-D5FE2900A43F}" srcId="{35ED0831-35E5-4C69-A0D6-655F740292A0}" destId="{DF7AA9EB-551B-487B-9B91-C39281804B7F}" srcOrd="0" destOrd="0" parTransId="{95701534-8390-49DB-90C8-12BBFA23261B}" sibTransId="{4B7A3E15-694D-4224-A55C-7F74556C87BC}"/>
    <dgm:cxn modelId="{E7749D52-215F-4E0A-9D1B-822D94191756}" type="presOf" srcId="{35ED0831-35E5-4C69-A0D6-655F740292A0}" destId="{F17EA62A-571E-49C3-9EBE-A7429977CC3E}" srcOrd="0" destOrd="0" presId="urn:microsoft.com/office/officeart/2005/8/layout/hList6"/>
    <dgm:cxn modelId="{B0ED55A9-9B65-4C42-9302-3CF4962BF5B1}" type="presOf" srcId="{DF7AA9EB-551B-487B-9B91-C39281804B7F}" destId="{99FD7852-904F-4FCA-9754-9DB5566622A8}" srcOrd="0" destOrd="0" presId="urn:microsoft.com/office/officeart/2005/8/layout/hList6"/>
    <dgm:cxn modelId="{87654D2A-FCF7-4697-B398-936F3EEA7117}" type="presParOf" srcId="{F17EA62A-571E-49C3-9EBE-A7429977CC3E}" destId="{99FD7852-904F-4FCA-9754-9DB5566622A8}" srcOrd="0" destOrd="0" presId="urn:microsoft.com/office/officeart/2005/8/layout/hList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5ED0831-35E5-4C69-A0D6-655F740292A0}" type="doc">
      <dgm:prSet loTypeId="urn:microsoft.com/office/officeart/2005/8/layout/hList6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DF7AA9EB-551B-487B-9B91-C39281804B7F}">
      <dgm:prSet phldrT="[Texto]" custT="1"/>
      <dgm:spPr/>
      <dgm:t>
        <a:bodyPr/>
        <a:lstStyle/>
        <a:p>
          <a:r>
            <a:rPr lang="es-MX" sz="9600" b="1" dirty="0" smtClean="0">
              <a:solidFill>
                <a:schemeClr val="bg1"/>
              </a:solidFill>
            </a:rPr>
            <a:t>Lepra</a:t>
          </a:r>
          <a:endParaRPr lang="es-MX" sz="9600" b="1" dirty="0">
            <a:solidFill>
              <a:schemeClr val="bg1"/>
            </a:solidFill>
          </a:endParaRPr>
        </a:p>
      </dgm:t>
    </dgm:pt>
    <dgm:pt modelId="{95701534-8390-49DB-90C8-12BBFA23261B}" type="parTrans" cxnId="{16AAE8C5-F486-4789-A4ED-D5FE2900A43F}">
      <dgm:prSet/>
      <dgm:spPr/>
      <dgm:t>
        <a:bodyPr/>
        <a:lstStyle/>
        <a:p>
          <a:endParaRPr lang="es-MX" sz="5400" b="1">
            <a:solidFill>
              <a:schemeClr val="bg1"/>
            </a:solidFill>
          </a:endParaRPr>
        </a:p>
      </dgm:t>
    </dgm:pt>
    <dgm:pt modelId="{4B7A3E15-694D-4224-A55C-7F74556C87BC}" type="sibTrans" cxnId="{16AAE8C5-F486-4789-A4ED-D5FE2900A43F}">
      <dgm:prSet/>
      <dgm:spPr/>
      <dgm:t>
        <a:bodyPr/>
        <a:lstStyle/>
        <a:p>
          <a:endParaRPr lang="es-MX" sz="5400" b="1">
            <a:solidFill>
              <a:schemeClr val="bg1"/>
            </a:solidFill>
          </a:endParaRPr>
        </a:p>
      </dgm:t>
    </dgm:pt>
    <dgm:pt modelId="{F17EA62A-571E-49C3-9EBE-A7429977CC3E}" type="pres">
      <dgm:prSet presAssocID="{35ED0831-35E5-4C69-A0D6-655F740292A0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99FD7852-904F-4FCA-9754-9DB5566622A8}" type="pres">
      <dgm:prSet presAssocID="{DF7AA9EB-551B-487B-9B91-C39281804B7F}" presName="node" presStyleLbl="node1" presStyleIdx="0" presStyleCnt="1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16AAE8C5-F486-4789-A4ED-D5FE2900A43F}" srcId="{35ED0831-35E5-4C69-A0D6-655F740292A0}" destId="{DF7AA9EB-551B-487B-9B91-C39281804B7F}" srcOrd="0" destOrd="0" parTransId="{95701534-8390-49DB-90C8-12BBFA23261B}" sibTransId="{4B7A3E15-694D-4224-A55C-7F74556C87BC}"/>
    <dgm:cxn modelId="{1A55278E-3660-4B8A-9D20-A098184ADD0D}" type="presOf" srcId="{DF7AA9EB-551B-487B-9B91-C39281804B7F}" destId="{99FD7852-904F-4FCA-9754-9DB5566622A8}" srcOrd="0" destOrd="0" presId="urn:microsoft.com/office/officeart/2005/8/layout/hList6"/>
    <dgm:cxn modelId="{BAD302BA-2C84-4859-9FAD-0F8D50B2F36B}" type="presOf" srcId="{35ED0831-35E5-4C69-A0D6-655F740292A0}" destId="{F17EA62A-571E-49C3-9EBE-A7429977CC3E}" srcOrd="0" destOrd="0" presId="urn:microsoft.com/office/officeart/2005/8/layout/hList6"/>
    <dgm:cxn modelId="{713B5162-06D2-42D6-BD6A-5B575BE57BD3}" type="presParOf" srcId="{F17EA62A-571E-49C3-9EBE-A7429977CC3E}" destId="{99FD7852-904F-4FCA-9754-9DB5566622A8}" srcOrd="0" destOrd="0" presId="urn:microsoft.com/office/officeart/2005/8/layout/hList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9FD7852-904F-4FCA-9754-9DB5566622A8}">
      <dsp:nvSpPr>
        <dsp:cNvPr id="0" name=""/>
        <dsp:cNvSpPr/>
      </dsp:nvSpPr>
      <dsp:spPr>
        <a:xfrm rot="16200000">
          <a:off x="2333600" y="-2330300"/>
          <a:ext cx="2101552" cy="6762152"/>
        </a:xfrm>
        <a:prstGeom prst="flowChartManualOperati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0" tIns="0" rIns="457200" bIns="0" numCol="1" spcCol="1270" anchor="ctr" anchorCtr="0">
          <a:noAutofit/>
        </a:bodyPr>
        <a:lstStyle/>
        <a:p>
          <a:pPr lvl="0" algn="ctr" defTabSz="3200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7200" b="1" kern="1200" dirty="0" smtClean="0">
              <a:solidFill>
                <a:schemeClr val="bg1"/>
              </a:solidFill>
            </a:rPr>
            <a:t>Tuberculosis</a:t>
          </a:r>
          <a:endParaRPr lang="es-MX" sz="7200" b="1" kern="1200" dirty="0">
            <a:solidFill>
              <a:schemeClr val="bg1"/>
            </a:solidFill>
          </a:endParaRPr>
        </a:p>
      </dsp:txBody>
      <dsp:txXfrm rot="5400000">
        <a:off x="3300" y="420310"/>
        <a:ext cx="6762152" cy="126093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9FD7852-904F-4FCA-9754-9DB5566622A8}">
      <dsp:nvSpPr>
        <dsp:cNvPr id="0" name=""/>
        <dsp:cNvSpPr/>
      </dsp:nvSpPr>
      <dsp:spPr>
        <a:xfrm rot="16200000">
          <a:off x="1706247" y="-1706247"/>
          <a:ext cx="2101552" cy="5514046"/>
        </a:xfrm>
        <a:prstGeom prst="flowChartManualOperati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0" tIns="0" rIns="609600" bIns="0" numCol="1" spcCol="1270" anchor="ctr" anchorCtr="0">
          <a:noAutofit/>
        </a:bodyPr>
        <a:lstStyle/>
        <a:p>
          <a:pPr lvl="0" algn="ctr" defTabSz="4267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9600" b="1" kern="1200" dirty="0" smtClean="0">
              <a:solidFill>
                <a:schemeClr val="bg1"/>
              </a:solidFill>
            </a:rPr>
            <a:t>Lepra</a:t>
          </a:r>
          <a:endParaRPr lang="es-MX" sz="9600" b="1" kern="1200" dirty="0">
            <a:solidFill>
              <a:schemeClr val="bg1"/>
            </a:solidFill>
          </a:endParaRPr>
        </a:p>
      </dsp:txBody>
      <dsp:txXfrm rot="5400000">
        <a:off x="0" y="420310"/>
        <a:ext cx="5514046" cy="126093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6">
  <dgm:title val=""/>
  <dgm:desc val=""/>
  <dgm:catLst>
    <dgm:cat type="list" pri="1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ptType="node" refType="h"/>
      <dgm:constr type="w" for="ch" ptType="node" refType="w"/>
      <dgm:constr type="primFontSz" for="ch" ptType="node" op="equ"/>
      <dgm:constr type="w" for="ch" forName="sibTrans" refType="w" fact="0.075"/>
    </dgm:constrLst>
    <dgm:ruleLst/>
    <dgm:forEach name="nodesForEach" axis="ch" ptType="node">
      <dgm:layoutNode name="node">
        <dgm:varLst>
          <dgm:bulletEnabled val="1"/>
        </dgm:varLst>
        <dgm:alg type="tx"/>
        <dgm:choose name="Name4">
          <dgm:if name="Name5" func="var" arg="dir" op="equ" val="norm">
            <dgm:shape xmlns:r="http://schemas.openxmlformats.org/officeDocument/2006/relationships" rot="-90" type="flowChartManualOperation" r:blip="">
              <dgm:adjLst/>
            </dgm:shape>
          </dgm:if>
          <dgm:else name="Name6">
            <dgm:shape xmlns:r="http://schemas.openxmlformats.org/officeDocument/2006/relationships" rot="90" type="flowChartManualOperation" r:blip="">
              <dgm:adjLst/>
            </dgm:shape>
          </dgm:else>
        </dgm:choose>
        <dgm:presOf axis="desOrSelf" ptType="node"/>
        <dgm:constrLst>
          <dgm:constr type="primFontSz" val="65"/>
          <dgm:constr type="tMarg"/>
          <dgm:constr type="bMarg"/>
          <dgm:constr type="lMarg" refType="primFontSz" fact="0.5"/>
          <dgm:constr type="rMarg" refType="lMarg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List6">
  <dgm:title val=""/>
  <dgm:desc val=""/>
  <dgm:catLst>
    <dgm:cat type="list" pri="1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ptType="node" refType="h"/>
      <dgm:constr type="w" for="ch" ptType="node" refType="w"/>
      <dgm:constr type="primFontSz" for="ch" ptType="node" op="equ"/>
      <dgm:constr type="w" for="ch" forName="sibTrans" refType="w" fact="0.075"/>
    </dgm:constrLst>
    <dgm:ruleLst/>
    <dgm:forEach name="nodesForEach" axis="ch" ptType="node">
      <dgm:layoutNode name="node">
        <dgm:varLst>
          <dgm:bulletEnabled val="1"/>
        </dgm:varLst>
        <dgm:alg type="tx"/>
        <dgm:choose name="Name4">
          <dgm:if name="Name5" func="var" arg="dir" op="equ" val="norm">
            <dgm:shape xmlns:r="http://schemas.openxmlformats.org/officeDocument/2006/relationships" rot="-90" type="flowChartManualOperation" r:blip="">
              <dgm:adjLst/>
            </dgm:shape>
          </dgm:if>
          <dgm:else name="Name6">
            <dgm:shape xmlns:r="http://schemas.openxmlformats.org/officeDocument/2006/relationships" rot="90" type="flowChartManualOperation" r:blip="">
              <dgm:adjLst/>
            </dgm:shape>
          </dgm:else>
        </dgm:choose>
        <dgm:presOf axis="desOrSelf" ptType="node"/>
        <dgm:constrLst>
          <dgm:constr type="primFontSz" val="65"/>
          <dgm:constr type="tMarg"/>
          <dgm:constr type="bMarg"/>
          <dgm:constr type="lMarg" refType="primFontSz" fact="0.5"/>
          <dgm:constr type="rMarg" refType="lMarg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89564BD-6E71-4206-90D1-AD992FB19A3B}" type="datetimeFigureOut">
              <a:rPr lang="es-MX" smtClean="0"/>
              <a:t>10/12/2018</a:t>
            </a:fld>
            <a:endParaRPr lang="es-MX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05EED0-254C-49B5-9A77-B4D46ADD6A7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9193427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11 Rectángulo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12 Rectángulo redondeado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8 Subtítulo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28" name="27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78730A-84A3-4A6F-9959-17AB1EA45C04}" type="datetimeFigureOut">
              <a:rPr lang="es-MX" smtClean="0"/>
              <a:t>10/12/2018</a:t>
            </a:fld>
            <a:endParaRPr lang="es-MX"/>
          </a:p>
        </p:txBody>
      </p:sp>
      <p:sp>
        <p:nvSpPr>
          <p:cNvPr id="17" name="16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29" name="2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50047399-C7B3-4A0D-BADC-2936B38834CC}" type="slidenum">
              <a:rPr lang="es-MX" smtClean="0"/>
              <a:t>‹Nº›</a:t>
            </a:fld>
            <a:endParaRPr lang="es-MX"/>
          </a:p>
        </p:txBody>
      </p:sp>
      <p:sp>
        <p:nvSpPr>
          <p:cNvPr id="7" name="6 Rectángulo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9 Rectángulo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10 Rectángulo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7 Título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78730A-84A3-4A6F-9959-17AB1EA45C04}" type="datetimeFigureOut">
              <a:rPr lang="es-MX" smtClean="0"/>
              <a:t>10/12/2018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047399-C7B3-4A0D-BADC-2936B38834CC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78730A-84A3-4A6F-9959-17AB1EA45C04}" type="datetimeFigureOut">
              <a:rPr lang="es-MX" smtClean="0"/>
              <a:t>10/12/2018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047399-C7B3-4A0D-BADC-2936B38834CC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78730A-84A3-4A6F-9959-17AB1EA45C04}" type="datetimeFigureOut">
              <a:rPr lang="es-MX" smtClean="0"/>
              <a:t>10/12/2018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047399-C7B3-4A0D-BADC-2936B38834CC}" type="slidenum">
              <a:rPr lang="es-MX" smtClean="0"/>
              <a:t>‹Nº›</a:t>
            </a:fld>
            <a:endParaRPr lang="es-MX"/>
          </a:p>
        </p:txBody>
      </p:sp>
      <p:sp>
        <p:nvSpPr>
          <p:cNvPr id="8" name="7 Marcador de contenido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10 Rectángulo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9 Rectángulo redondeado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78730A-84A3-4A6F-9959-17AB1EA45C04}" type="datetimeFigureOut">
              <a:rPr lang="es-MX" smtClean="0"/>
              <a:t>10/12/2018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es-MX"/>
          </a:p>
        </p:txBody>
      </p:sp>
      <p:sp>
        <p:nvSpPr>
          <p:cNvPr id="7" name="6 Rectángulo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7 Rectángulo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8 Rectángulo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50047399-C7B3-4A0D-BADC-2936B38834CC}" type="slidenum">
              <a:rPr lang="es-MX" smtClean="0"/>
              <a:t>‹Nº›</a:t>
            </a:fld>
            <a:endParaRPr lang="es-MX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78730A-84A3-4A6F-9959-17AB1EA45C04}" type="datetimeFigureOut">
              <a:rPr lang="es-MX" smtClean="0"/>
              <a:t>10/12/2018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047399-C7B3-4A0D-BADC-2936B38834CC}" type="slidenum">
              <a:rPr lang="es-MX" smtClean="0"/>
              <a:t>‹Nº›</a:t>
            </a:fld>
            <a:endParaRPr lang="es-MX"/>
          </a:p>
        </p:txBody>
      </p:sp>
      <p:sp>
        <p:nvSpPr>
          <p:cNvPr id="9" name="8 Marcador de contenido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1" name="10 Marcador de contenido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78730A-84A3-4A6F-9959-17AB1EA45C04}" type="datetimeFigureOut">
              <a:rPr lang="es-MX" smtClean="0"/>
              <a:t>10/12/2018</a:t>
            </a:fld>
            <a:endParaRPr lang="es-MX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047399-C7B3-4A0D-BADC-2936B38834CC}" type="slidenum">
              <a:rPr lang="es-MX" smtClean="0"/>
              <a:t>‹Nº›</a:t>
            </a:fld>
            <a:endParaRPr lang="es-MX"/>
          </a:p>
        </p:txBody>
      </p:sp>
      <p:sp>
        <p:nvSpPr>
          <p:cNvPr id="11" name="10 Marcador de contenido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3" name="12 Marcador de contenido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78730A-84A3-4A6F-9959-17AB1EA45C04}" type="datetimeFigureOut">
              <a:rPr lang="es-MX" smtClean="0"/>
              <a:t>10/12/2018</a:t>
            </a:fld>
            <a:endParaRPr lang="es-MX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047399-C7B3-4A0D-BADC-2936B38834CC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78730A-84A3-4A6F-9959-17AB1EA45C04}" type="datetimeFigureOut">
              <a:rPr lang="es-MX" smtClean="0"/>
              <a:t>10/12/2018</a:t>
            </a:fld>
            <a:endParaRPr lang="es-MX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047399-C7B3-4A0D-BADC-2936B38834CC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Rectángulo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8 Rectángulo redondeado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78730A-84A3-4A6F-9959-17AB1EA45C04}" type="datetimeFigureOut">
              <a:rPr lang="es-MX" smtClean="0"/>
              <a:t>10/12/2018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047399-C7B3-4A0D-BADC-2936B38834CC}" type="slidenum">
              <a:rPr lang="es-MX" smtClean="0"/>
              <a:t>‹Nº›</a:t>
            </a:fld>
            <a:endParaRPr lang="es-MX"/>
          </a:p>
        </p:txBody>
      </p:sp>
      <p:sp>
        <p:nvSpPr>
          <p:cNvPr id="11" name="10 Marcador de contenido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78730A-84A3-4A6F-9959-17AB1EA45C04}" type="datetimeFigureOut">
              <a:rPr lang="es-MX" smtClean="0"/>
              <a:t>10/12/2018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50047399-C7B3-4A0D-BADC-2936B38834CC}" type="slidenum">
              <a:rPr lang="es-MX" smtClean="0"/>
              <a:t>‹Nº›</a:t>
            </a:fld>
            <a:endParaRPr lang="es-MX"/>
          </a:p>
        </p:txBody>
      </p:sp>
      <p:sp>
        <p:nvSpPr>
          <p:cNvPr id="11" name="10 Rectángulo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11 Rectángulo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12 Rectángulo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Rectángulo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7 Rectángulo redondeado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21 Marcador de título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3" name="12 Marcador de texto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4" name="13 Marcador de fecha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9F78730A-84A3-4A6F-9959-17AB1EA45C04}" type="datetimeFigureOut">
              <a:rPr lang="es-MX" smtClean="0"/>
              <a:t>10/12/2018</a:t>
            </a:fld>
            <a:endParaRPr lang="es-MX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s-MX"/>
          </a:p>
        </p:txBody>
      </p:sp>
      <p:sp>
        <p:nvSpPr>
          <p:cNvPr id="23" name="22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50047399-C7B3-4A0D-BADC-2936B38834CC}" type="slidenum">
              <a:rPr lang="es-MX" smtClean="0"/>
              <a:t>‹Nº›</a:t>
            </a:fld>
            <a:endParaRPr lang="es-MX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2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2.pn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911182" y="3717032"/>
            <a:ext cx="5554960" cy="825206"/>
          </a:xfrm>
        </p:spPr>
        <p:txBody>
          <a:bodyPr>
            <a:normAutofit fontScale="85000" lnSpcReduction="10000"/>
          </a:bodyPr>
          <a:lstStyle/>
          <a:p>
            <a:pPr algn="ctr"/>
            <a:r>
              <a:rPr lang="es-MX" sz="4000" b="1" dirty="0" smtClean="0"/>
              <a:t>Jurisdicción Sanitaria No. 2 </a:t>
            </a:r>
            <a:endParaRPr lang="es-MX" sz="4000" b="1" dirty="0"/>
          </a:p>
        </p:txBody>
      </p:sp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323528" y="1700808"/>
            <a:ext cx="8458200" cy="1018976"/>
          </a:xfrm>
        </p:spPr>
        <p:txBody>
          <a:bodyPr>
            <a:normAutofit/>
          </a:bodyPr>
          <a:lstStyle/>
          <a:p>
            <a:pPr algn="ctr"/>
            <a:r>
              <a:rPr lang="es-MX" sz="4400" b="1" dirty="0" smtClean="0"/>
              <a:t>AVANCES 2018</a:t>
            </a:r>
            <a:endParaRPr lang="es-MX" sz="4400" b="1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5209722"/>
            <a:ext cx="1598772" cy="5955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27503" y="4869160"/>
            <a:ext cx="819133" cy="12493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6" name="Group 3"/>
          <p:cNvGrpSpPr>
            <a:grpSpLocks/>
          </p:cNvGrpSpPr>
          <p:nvPr/>
        </p:nvGrpSpPr>
        <p:grpSpPr bwMode="auto">
          <a:xfrm>
            <a:off x="5274972" y="5034164"/>
            <a:ext cx="895800" cy="899952"/>
            <a:chOff x="672" y="432"/>
            <a:chExt cx="4924" cy="3441"/>
          </a:xfrm>
        </p:grpSpPr>
        <p:sp>
          <p:nvSpPr>
            <p:cNvPr id="7" name="Freeform 4"/>
            <p:cNvSpPr>
              <a:spLocks noEditPoints="1"/>
            </p:cNvSpPr>
            <p:nvPr/>
          </p:nvSpPr>
          <p:spPr bwMode="auto">
            <a:xfrm>
              <a:off x="672" y="432"/>
              <a:ext cx="4407" cy="2843"/>
            </a:xfrm>
            <a:custGeom>
              <a:avLst/>
              <a:gdLst>
                <a:gd name="T0" fmla="*/ 2147483646 w 1278"/>
                <a:gd name="T1" fmla="*/ 2147483646 h 912"/>
                <a:gd name="T2" fmla="*/ 2147483646 w 1278"/>
                <a:gd name="T3" fmla="*/ 2147483646 h 912"/>
                <a:gd name="T4" fmla="*/ 2147483646 w 1278"/>
                <a:gd name="T5" fmla="*/ 2147483646 h 912"/>
                <a:gd name="T6" fmla="*/ 2147483646 w 1278"/>
                <a:gd name="T7" fmla="*/ 2147483646 h 912"/>
                <a:gd name="T8" fmla="*/ 2147483646 w 1278"/>
                <a:gd name="T9" fmla="*/ 2147483646 h 912"/>
                <a:gd name="T10" fmla="*/ 2147483646 w 1278"/>
                <a:gd name="T11" fmla="*/ 2147483646 h 912"/>
                <a:gd name="T12" fmla="*/ 2147483646 w 1278"/>
                <a:gd name="T13" fmla="*/ 2147483646 h 912"/>
                <a:gd name="T14" fmla="*/ 2147483646 w 1278"/>
                <a:gd name="T15" fmla="*/ 2147483646 h 912"/>
                <a:gd name="T16" fmla="*/ 2147483646 w 1278"/>
                <a:gd name="T17" fmla="*/ 2147483646 h 912"/>
                <a:gd name="T18" fmla="*/ 2147483646 w 1278"/>
                <a:gd name="T19" fmla="*/ 2147483646 h 912"/>
                <a:gd name="T20" fmla="*/ 2147483646 w 1278"/>
                <a:gd name="T21" fmla="*/ 2147483646 h 912"/>
                <a:gd name="T22" fmla="*/ 2147483646 w 1278"/>
                <a:gd name="T23" fmla="*/ 2147483646 h 912"/>
                <a:gd name="T24" fmla="*/ 2147483646 w 1278"/>
                <a:gd name="T25" fmla="*/ 2147483646 h 912"/>
                <a:gd name="T26" fmla="*/ 2147483646 w 1278"/>
                <a:gd name="T27" fmla="*/ 2147483646 h 912"/>
                <a:gd name="T28" fmla="*/ 2147483646 w 1278"/>
                <a:gd name="T29" fmla="*/ 2147483646 h 912"/>
                <a:gd name="T30" fmla="*/ 2147483646 w 1278"/>
                <a:gd name="T31" fmla="*/ 2147483646 h 912"/>
                <a:gd name="T32" fmla="*/ 2147483646 w 1278"/>
                <a:gd name="T33" fmla="*/ 2147483646 h 912"/>
                <a:gd name="T34" fmla="*/ 2147483646 w 1278"/>
                <a:gd name="T35" fmla="*/ 2147483646 h 912"/>
                <a:gd name="T36" fmla="*/ 2147483646 w 1278"/>
                <a:gd name="T37" fmla="*/ 2147483646 h 912"/>
                <a:gd name="T38" fmla="*/ 2147483646 w 1278"/>
                <a:gd name="T39" fmla="*/ 2147483646 h 912"/>
                <a:gd name="T40" fmla="*/ 2147483646 w 1278"/>
                <a:gd name="T41" fmla="*/ 2147483646 h 912"/>
                <a:gd name="T42" fmla="*/ 2147483646 w 1278"/>
                <a:gd name="T43" fmla="*/ 2147483646 h 912"/>
                <a:gd name="T44" fmla="*/ 2147483646 w 1278"/>
                <a:gd name="T45" fmla="*/ 2147483646 h 912"/>
                <a:gd name="T46" fmla="*/ 2147483646 w 1278"/>
                <a:gd name="T47" fmla="*/ 2147483646 h 912"/>
                <a:gd name="T48" fmla="*/ 2147483646 w 1278"/>
                <a:gd name="T49" fmla="*/ 2147483646 h 912"/>
                <a:gd name="T50" fmla="*/ 2147483646 w 1278"/>
                <a:gd name="T51" fmla="*/ 2147483646 h 912"/>
                <a:gd name="T52" fmla="*/ 2147483646 w 1278"/>
                <a:gd name="T53" fmla="*/ 2147483646 h 912"/>
                <a:gd name="T54" fmla="*/ 2147483646 w 1278"/>
                <a:gd name="T55" fmla="*/ 2147483646 h 912"/>
                <a:gd name="T56" fmla="*/ 2147483646 w 1278"/>
                <a:gd name="T57" fmla="*/ 2147483646 h 912"/>
                <a:gd name="T58" fmla="*/ 2147483646 w 1278"/>
                <a:gd name="T59" fmla="*/ 2147483646 h 912"/>
                <a:gd name="T60" fmla="*/ 2147483646 w 1278"/>
                <a:gd name="T61" fmla="*/ 2147483646 h 912"/>
                <a:gd name="T62" fmla="*/ 2147483646 w 1278"/>
                <a:gd name="T63" fmla="*/ 2147483646 h 912"/>
                <a:gd name="T64" fmla="*/ 2147483646 w 1278"/>
                <a:gd name="T65" fmla="*/ 2147483646 h 912"/>
                <a:gd name="T66" fmla="*/ 2147483646 w 1278"/>
                <a:gd name="T67" fmla="*/ 2147483646 h 912"/>
                <a:gd name="T68" fmla="*/ 2147483646 w 1278"/>
                <a:gd name="T69" fmla="*/ 2147483646 h 912"/>
                <a:gd name="T70" fmla="*/ 2147483646 w 1278"/>
                <a:gd name="T71" fmla="*/ 2147483646 h 912"/>
                <a:gd name="T72" fmla="*/ 2147483646 w 1278"/>
                <a:gd name="T73" fmla="*/ 2147483646 h 912"/>
                <a:gd name="T74" fmla="*/ 2147483646 w 1278"/>
                <a:gd name="T75" fmla="*/ 2147483646 h 912"/>
                <a:gd name="T76" fmla="*/ 2147483646 w 1278"/>
                <a:gd name="T77" fmla="*/ 2147483646 h 912"/>
                <a:gd name="T78" fmla="*/ 2147483646 w 1278"/>
                <a:gd name="T79" fmla="*/ 2147483646 h 912"/>
                <a:gd name="T80" fmla="*/ 2147483646 w 1278"/>
                <a:gd name="T81" fmla="*/ 2147483646 h 912"/>
                <a:gd name="T82" fmla="*/ 2147483646 w 1278"/>
                <a:gd name="T83" fmla="*/ 2147483646 h 912"/>
                <a:gd name="T84" fmla="*/ 2147483646 w 1278"/>
                <a:gd name="T85" fmla="*/ 2147483646 h 912"/>
                <a:gd name="T86" fmla="*/ 2147483646 w 1278"/>
                <a:gd name="T87" fmla="*/ 2147483646 h 912"/>
                <a:gd name="T88" fmla="*/ 2147483646 w 1278"/>
                <a:gd name="T89" fmla="*/ 2147483646 h 912"/>
                <a:gd name="T90" fmla="*/ 2147483646 w 1278"/>
                <a:gd name="T91" fmla="*/ 2147483646 h 912"/>
                <a:gd name="T92" fmla="*/ 2147483646 w 1278"/>
                <a:gd name="T93" fmla="*/ 2147483646 h 912"/>
                <a:gd name="T94" fmla="*/ 2147483646 w 1278"/>
                <a:gd name="T95" fmla="*/ 2147483646 h 912"/>
                <a:gd name="T96" fmla="*/ 2147483646 w 1278"/>
                <a:gd name="T97" fmla="*/ 2147483646 h 912"/>
                <a:gd name="T98" fmla="*/ 2147483646 w 1278"/>
                <a:gd name="T99" fmla="*/ 2147483646 h 912"/>
                <a:gd name="T100" fmla="*/ 2147483646 w 1278"/>
                <a:gd name="T101" fmla="*/ 2147483646 h 912"/>
                <a:gd name="T102" fmla="*/ 2147483646 w 1278"/>
                <a:gd name="T103" fmla="*/ 2147483646 h 912"/>
                <a:gd name="T104" fmla="*/ 2147483646 w 1278"/>
                <a:gd name="T105" fmla="*/ 2147483646 h 912"/>
                <a:gd name="T106" fmla="*/ 2147483646 w 1278"/>
                <a:gd name="T107" fmla="*/ 2147483646 h 912"/>
                <a:gd name="T108" fmla="*/ 2147483646 w 1278"/>
                <a:gd name="T109" fmla="*/ 2147483646 h 912"/>
                <a:gd name="T110" fmla="*/ 2147483646 w 1278"/>
                <a:gd name="T111" fmla="*/ 2147483646 h 912"/>
                <a:gd name="T112" fmla="*/ 2147483646 w 1278"/>
                <a:gd name="T113" fmla="*/ 2147483646 h 912"/>
                <a:gd name="T114" fmla="*/ 2147483646 w 1278"/>
                <a:gd name="T115" fmla="*/ 2147483646 h 912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1278"/>
                <a:gd name="T175" fmla="*/ 0 h 912"/>
                <a:gd name="T176" fmla="*/ 1278 w 1278"/>
                <a:gd name="T177" fmla="*/ 912 h 912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1278" h="912">
                  <a:moveTo>
                    <a:pt x="234" y="702"/>
                  </a:moveTo>
                  <a:lnTo>
                    <a:pt x="234" y="750"/>
                  </a:lnTo>
                  <a:lnTo>
                    <a:pt x="228" y="792"/>
                  </a:lnTo>
                  <a:lnTo>
                    <a:pt x="222" y="816"/>
                  </a:lnTo>
                  <a:lnTo>
                    <a:pt x="210" y="840"/>
                  </a:lnTo>
                  <a:lnTo>
                    <a:pt x="192" y="852"/>
                  </a:lnTo>
                  <a:lnTo>
                    <a:pt x="168" y="864"/>
                  </a:lnTo>
                  <a:lnTo>
                    <a:pt x="132" y="870"/>
                  </a:lnTo>
                  <a:lnTo>
                    <a:pt x="84" y="876"/>
                  </a:lnTo>
                  <a:lnTo>
                    <a:pt x="12" y="876"/>
                  </a:lnTo>
                  <a:lnTo>
                    <a:pt x="6" y="882"/>
                  </a:lnTo>
                  <a:lnTo>
                    <a:pt x="6" y="888"/>
                  </a:lnTo>
                  <a:lnTo>
                    <a:pt x="0" y="894"/>
                  </a:lnTo>
                  <a:lnTo>
                    <a:pt x="0" y="900"/>
                  </a:lnTo>
                  <a:lnTo>
                    <a:pt x="6" y="900"/>
                  </a:lnTo>
                  <a:lnTo>
                    <a:pt x="6" y="906"/>
                  </a:lnTo>
                  <a:lnTo>
                    <a:pt x="12" y="912"/>
                  </a:lnTo>
                  <a:lnTo>
                    <a:pt x="18" y="912"/>
                  </a:lnTo>
                  <a:lnTo>
                    <a:pt x="66" y="912"/>
                  </a:lnTo>
                  <a:lnTo>
                    <a:pt x="108" y="912"/>
                  </a:lnTo>
                  <a:lnTo>
                    <a:pt x="150" y="912"/>
                  </a:lnTo>
                  <a:lnTo>
                    <a:pt x="186" y="912"/>
                  </a:lnTo>
                  <a:lnTo>
                    <a:pt x="228" y="912"/>
                  </a:lnTo>
                  <a:lnTo>
                    <a:pt x="264" y="906"/>
                  </a:lnTo>
                  <a:lnTo>
                    <a:pt x="300" y="906"/>
                  </a:lnTo>
                  <a:lnTo>
                    <a:pt x="336" y="906"/>
                  </a:lnTo>
                  <a:lnTo>
                    <a:pt x="564" y="906"/>
                  </a:lnTo>
                  <a:lnTo>
                    <a:pt x="654" y="906"/>
                  </a:lnTo>
                  <a:lnTo>
                    <a:pt x="744" y="906"/>
                  </a:lnTo>
                  <a:lnTo>
                    <a:pt x="834" y="912"/>
                  </a:lnTo>
                  <a:lnTo>
                    <a:pt x="918" y="912"/>
                  </a:lnTo>
                  <a:lnTo>
                    <a:pt x="990" y="912"/>
                  </a:lnTo>
                  <a:lnTo>
                    <a:pt x="1062" y="912"/>
                  </a:lnTo>
                  <a:lnTo>
                    <a:pt x="1122" y="912"/>
                  </a:lnTo>
                  <a:lnTo>
                    <a:pt x="1176" y="912"/>
                  </a:lnTo>
                  <a:lnTo>
                    <a:pt x="1188" y="894"/>
                  </a:lnTo>
                  <a:lnTo>
                    <a:pt x="1206" y="870"/>
                  </a:lnTo>
                  <a:lnTo>
                    <a:pt x="1224" y="840"/>
                  </a:lnTo>
                  <a:lnTo>
                    <a:pt x="1236" y="810"/>
                  </a:lnTo>
                  <a:lnTo>
                    <a:pt x="1254" y="780"/>
                  </a:lnTo>
                  <a:lnTo>
                    <a:pt x="1266" y="750"/>
                  </a:lnTo>
                  <a:lnTo>
                    <a:pt x="1272" y="732"/>
                  </a:lnTo>
                  <a:lnTo>
                    <a:pt x="1278" y="720"/>
                  </a:lnTo>
                  <a:lnTo>
                    <a:pt x="1272" y="720"/>
                  </a:lnTo>
                  <a:lnTo>
                    <a:pt x="1272" y="714"/>
                  </a:lnTo>
                  <a:lnTo>
                    <a:pt x="1260" y="714"/>
                  </a:lnTo>
                  <a:lnTo>
                    <a:pt x="1254" y="714"/>
                  </a:lnTo>
                  <a:lnTo>
                    <a:pt x="1242" y="708"/>
                  </a:lnTo>
                  <a:lnTo>
                    <a:pt x="1230" y="708"/>
                  </a:lnTo>
                  <a:lnTo>
                    <a:pt x="1224" y="714"/>
                  </a:lnTo>
                  <a:lnTo>
                    <a:pt x="1218" y="714"/>
                  </a:lnTo>
                  <a:lnTo>
                    <a:pt x="1194" y="738"/>
                  </a:lnTo>
                  <a:lnTo>
                    <a:pt x="1176" y="762"/>
                  </a:lnTo>
                  <a:lnTo>
                    <a:pt x="1158" y="780"/>
                  </a:lnTo>
                  <a:lnTo>
                    <a:pt x="1134" y="798"/>
                  </a:lnTo>
                  <a:lnTo>
                    <a:pt x="1110" y="816"/>
                  </a:lnTo>
                  <a:lnTo>
                    <a:pt x="1092" y="828"/>
                  </a:lnTo>
                  <a:lnTo>
                    <a:pt x="1074" y="840"/>
                  </a:lnTo>
                  <a:lnTo>
                    <a:pt x="1056" y="846"/>
                  </a:lnTo>
                  <a:lnTo>
                    <a:pt x="1038" y="852"/>
                  </a:lnTo>
                  <a:lnTo>
                    <a:pt x="1020" y="858"/>
                  </a:lnTo>
                  <a:lnTo>
                    <a:pt x="996" y="858"/>
                  </a:lnTo>
                  <a:lnTo>
                    <a:pt x="966" y="864"/>
                  </a:lnTo>
                  <a:lnTo>
                    <a:pt x="930" y="864"/>
                  </a:lnTo>
                  <a:lnTo>
                    <a:pt x="882" y="864"/>
                  </a:lnTo>
                  <a:lnTo>
                    <a:pt x="822" y="864"/>
                  </a:lnTo>
                  <a:lnTo>
                    <a:pt x="756" y="864"/>
                  </a:lnTo>
                  <a:lnTo>
                    <a:pt x="690" y="864"/>
                  </a:lnTo>
                  <a:lnTo>
                    <a:pt x="636" y="864"/>
                  </a:lnTo>
                  <a:lnTo>
                    <a:pt x="588" y="858"/>
                  </a:lnTo>
                  <a:lnTo>
                    <a:pt x="558" y="858"/>
                  </a:lnTo>
                  <a:lnTo>
                    <a:pt x="528" y="852"/>
                  </a:lnTo>
                  <a:lnTo>
                    <a:pt x="510" y="846"/>
                  </a:lnTo>
                  <a:lnTo>
                    <a:pt x="498" y="840"/>
                  </a:lnTo>
                  <a:lnTo>
                    <a:pt x="486" y="834"/>
                  </a:lnTo>
                  <a:lnTo>
                    <a:pt x="468" y="822"/>
                  </a:lnTo>
                  <a:lnTo>
                    <a:pt x="456" y="810"/>
                  </a:lnTo>
                  <a:lnTo>
                    <a:pt x="450" y="798"/>
                  </a:lnTo>
                  <a:lnTo>
                    <a:pt x="444" y="786"/>
                  </a:lnTo>
                  <a:lnTo>
                    <a:pt x="438" y="762"/>
                  </a:lnTo>
                  <a:lnTo>
                    <a:pt x="438" y="744"/>
                  </a:lnTo>
                  <a:lnTo>
                    <a:pt x="432" y="720"/>
                  </a:lnTo>
                  <a:lnTo>
                    <a:pt x="432" y="690"/>
                  </a:lnTo>
                  <a:lnTo>
                    <a:pt x="432" y="210"/>
                  </a:lnTo>
                  <a:lnTo>
                    <a:pt x="432" y="162"/>
                  </a:lnTo>
                  <a:lnTo>
                    <a:pt x="438" y="126"/>
                  </a:lnTo>
                  <a:lnTo>
                    <a:pt x="444" y="96"/>
                  </a:lnTo>
                  <a:lnTo>
                    <a:pt x="456" y="72"/>
                  </a:lnTo>
                  <a:lnTo>
                    <a:pt x="474" y="60"/>
                  </a:lnTo>
                  <a:lnTo>
                    <a:pt x="498" y="48"/>
                  </a:lnTo>
                  <a:lnTo>
                    <a:pt x="534" y="42"/>
                  </a:lnTo>
                  <a:lnTo>
                    <a:pt x="582" y="42"/>
                  </a:lnTo>
                  <a:lnTo>
                    <a:pt x="642" y="36"/>
                  </a:lnTo>
                  <a:lnTo>
                    <a:pt x="648" y="36"/>
                  </a:lnTo>
                  <a:lnTo>
                    <a:pt x="648" y="30"/>
                  </a:lnTo>
                  <a:lnTo>
                    <a:pt x="654" y="24"/>
                  </a:lnTo>
                  <a:lnTo>
                    <a:pt x="654" y="18"/>
                  </a:lnTo>
                  <a:lnTo>
                    <a:pt x="648" y="12"/>
                  </a:lnTo>
                  <a:lnTo>
                    <a:pt x="648" y="6"/>
                  </a:lnTo>
                  <a:lnTo>
                    <a:pt x="642" y="6"/>
                  </a:lnTo>
                  <a:lnTo>
                    <a:pt x="636" y="0"/>
                  </a:lnTo>
                  <a:lnTo>
                    <a:pt x="594" y="6"/>
                  </a:lnTo>
                  <a:lnTo>
                    <a:pt x="552" y="6"/>
                  </a:lnTo>
                  <a:lnTo>
                    <a:pt x="516" y="6"/>
                  </a:lnTo>
                  <a:lnTo>
                    <a:pt x="474" y="6"/>
                  </a:lnTo>
                  <a:lnTo>
                    <a:pt x="438" y="6"/>
                  </a:lnTo>
                  <a:lnTo>
                    <a:pt x="408" y="6"/>
                  </a:lnTo>
                  <a:lnTo>
                    <a:pt x="372" y="6"/>
                  </a:lnTo>
                  <a:lnTo>
                    <a:pt x="336" y="6"/>
                  </a:lnTo>
                  <a:lnTo>
                    <a:pt x="300" y="6"/>
                  </a:lnTo>
                  <a:lnTo>
                    <a:pt x="264" y="6"/>
                  </a:lnTo>
                  <a:lnTo>
                    <a:pt x="228" y="6"/>
                  </a:lnTo>
                  <a:lnTo>
                    <a:pt x="192" y="6"/>
                  </a:lnTo>
                  <a:lnTo>
                    <a:pt x="150" y="6"/>
                  </a:lnTo>
                  <a:lnTo>
                    <a:pt x="108" y="6"/>
                  </a:lnTo>
                  <a:lnTo>
                    <a:pt x="66" y="6"/>
                  </a:lnTo>
                  <a:lnTo>
                    <a:pt x="18" y="0"/>
                  </a:lnTo>
                  <a:lnTo>
                    <a:pt x="12" y="6"/>
                  </a:lnTo>
                  <a:lnTo>
                    <a:pt x="6" y="6"/>
                  </a:lnTo>
                  <a:lnTo>
                    <a:pt x="6" y="12"/>
                  </a:lnTo>
                  <a:lnTo>
                    <a:pt x="0" y="18"/>
                  </a:lnTo>
                  <a:lnTo>
                    <a:pt x="0" y="24"/>
                  </a:lnTo>
                  <a:lnTo>
                    <a:pt x="6" y="30"/>
                  </a:lnTo>
                  <a:lnTo>
                    <a:pt x="6" y="36"/>
                  </a:lnTo>
                  <a:lnTo>
                    <a:pt x="12" y="36"/>
                  </a:lnTo>
                  <a:lnTo>
                    <a:pt x="72" y="42"/>
                  </a:lnTo>
                  <a:lnTo>
                    <a:pt x="126" y="42"/>
                  </a:lnTo>
                  <a:lnTo>
                    <a:pt x="162" y="48"/>
                  </a:lnTo>
                  <a:lnTo>
                    <a:pt x="192" y="60"/>
                  </a:lnTo>
                  <a:lnTo>
                    <a:pt x="210" y="72"/>
                  </a:lnTo>
                  <a:lnTo>
                    <a:pt x="222" y="96"/>
                  </a:lnTo>
                  <a:lnTo>
                    <a:pt x="228" y="126"/>
                  </a:lnTo>
                  <a:lnTo>
                    <a:pt x="234" y="162"/>
                  </a:lnTo>
                  <a:lnTo>
                    <a:pt x="234" y="210"/>
                  </a:lnTo>
                  <a:lnTo>
                    <a:pt x="234" y="702"/>
                  </a:lnTo>
                  <a:close/>
                  <a:moveTo>
                    <a:pt x="432" y="72"/>
                  </a:moveTo>
                  <a:lnTo>
                    <a:pt x="432" y="66"/>
                  </a:lnTo>
                  <a:lnTo>
                    <a:pt x="438" y="60"/>
                  </a:lnTo>
                  <a:lnTo>
                    <a:pt x="450" y="54"/>
                  </a:lnTo>
                  <a:lnTo>
                    <a:pt x="456" y="54"/>
                  </a:lnTo>
                  <a:lnTo>
                    <a:pt x="468" y="54"/>
                  </a:lnTo>
                  <a:lnTo>
                    <a:pt x="474" y="54"/>
                  </a:lnTo>
                  <a:lnTo>
                    <a:pt x="480" y="60"/>
                  </a:lnTo>
                  <a:lnTo>
                    <a:pt x="486" y="72"/>
                  </a:lnTo>
                  <a:lnTo>
                    <a:pt x="486" y="78"/>
                  </a:lnTo>
                  <a:lnTo>
                    <a:pt x="486" y="90"/>
                  </a:lnTo>
                  <a:lnTo>
                    <a:pt x="486" y="102"/>
                  </a:lnTo>
                  <a:lnTo>
                    <a:pt x="486" y="114"/>
                  </a:lnTo>
                  <a:lnTo>
                    <a:pt x="486" y="126"/>
                  </a:lnTo>
                  <a:lnTo>
                    <a:pt x="486" y="138"/>
                  </a:lnTo>
                  <a:lnTo>
                    <a:pt x="486" y="150"/>
                  </a:lnTo>
                  <a:lnTo>
                    <a:pt x="492" y="150"/>
                  </a:lnTo>
                  <a:lnTo>
                    <a:pt x="498" y="156"/>
                  </a:lnTo>
                  <a:lnTo>
                    <a:pt x="504" y="162"/>
                  </a:lnTo>
                  <a:lnTo>
                    <a:pt x="510" y="162"/>
                  </a:lnTo>
                  <a:lnTo>
                    <a:pt x="516" y="168"/>
                  </a:lnTo>
                  <a:lnTo>
                    <a:pt x="522" y="174"/>
                  </a:lnTo>
                  <a:lnTo>
                    <a:pt x="528" y="174"/>
                  </a:lnTo>
                  <a:lnTo>
                    <a:pt x="540" y="174"/>
                  </a:lnTo>
                  <a:lnTo>
                    <a:pt x="546" y="180"/>
                  </a:lnTo>
                  <a:lnTo>
                    <a:pt x="552" y="186"/>
                  </a:lnTo>
                  <a:lnTo>
                    <a:pt x="564" y="192"/>
                  </a:lnTo>
                  <a:lnTo>
                    <a:pt x="564" y="204"/>
                  </a:lnTo>
                  <a:lnTo>
                    <a:pt x="570" y="210"/>
                  </a:lnTo>
                  <a:lnTo>
                    <a:pt x="570" y="222"/>
                  </a:lnTo>
                  <a:lnTo>
                    <a:pt x="576" y="228"/>
                  </a:lnTo>
                  <a:lnTo>
                    <a:pt x="576" y="234"/>
                  </a:lnTo>
                  <a:lnTo>
                    <a:pt x="576" y="240"/>
                  </a:lnTo>
                  <a:lnTo>
                    <a:pt x="576" y="246"/>
                  </a:lnTo>
                  <a:lnTo>
                    <a:pt x="576" y="252"/>
                  </a:lnTo>
                  <a:lnTo>
                    <a:pt x="576" y="258"/>
                  </a:lnTo>
                  <a:lnTo>
                    <a:pt x="576" y="264"/>
                  </a:lnTo>
                  <a:lnTo>
                    <a:pt x="576" y="270"/>
                  </a:lnTo>
                  <a:lnTo>
                    <a:pt x="576" y="276"/>
                  </a:lnTo>
                  <a:lnTo>
                    <a:pt x="576" y="282"/>
                  </a:lnTo>
                  <a:lnTo>
                    <a:pt x="576" y="288"/>
                  </a:lnTo>
                  <a:lnTo>
                    <a:pt x="576" y="294"/>
                  </a:lnTo>
                  <a:lnTo>
                    <a:pt x="576" y="300"/>
                  </a:lnTo>
                  <a:lnTo>
                    <a:pt x="582" y="300"/>
                  </a:lnTo>
                  <a:lnTo>
                    <a:pt x="576" y="306"/>
                  </a:lnTo>
                  <a:lnTo>
                    <a:pt x="576" y="312"/>
                  </a:lnTo>
                  <a:lnTo>
                    <a:pt x="576" y="318"/>
                  </a:lnTo>
                  <a:lnTo>
                    <a:pt x="576" y="324"/>
                  </a:lnTo>
                  <a:lnTo>
                    <a:pt x="582" y="330"/>
                  </a:lnTo>
                  <a:lnTo>
                    <a:pt x="582" y="336"/>
                  </a:lnTo>
                  <a:lnTo>
                    <a:pt x="582" y="342"/>
                  </a:lnTo>
                  <a:lnTo>
                    <a:pt x="582" y="348"/>
                  </a:lnTo>
                  <a:lnTo>
                    <a:pt x="582" y="360"/>
                  </a:lnTo>
                  <a:lnTo>
                    <a:pt x="582" y="372"/>
                  </a:lnTo>
                  <a:lnTo>
                    <a:pt x="576" y="390"/>
                  </a:lnTo>
                  <a:lnTo>
                    <a:pt x="576" y="402"/>
                  </a:lnTo>
                  <a:lnTo>
                    <a:pt x="576" y="408"/>
                  </a:lnTo>
                  <a:lnTo>
                    <a:pt x="576" y="420"/>
                  </a:lnTo>
                  <a:lnTo>
                    <a:pt x="576" y="426"/>
                  </a:lnTo>
                  <a:lnTo>
                    <a:pt x="570" y="438"/>
                  </a:lnTo>
                  <a:lnTo>
                    <a:pt x="570" y="456"/>
                  </a:lnTo>
                  <a:lnTo>
                    <a:pt x="564" y="468"/>
                  </a:lnTo>
                  <a:lnTo>
                    <a:pt x="558" y="474"/>
                  </a:lnTo>
                  <a:lnTo>
                    <a:pt x="552" y="474"/>
                  </a:lnTo>
                  <a:lnTo>
                    <a:pt x="546" y="474"/>
                  </a:lnTo>
                  <a:lnTo>
                    <a:pt x="546" y="468"/>
                  </a:lnTo>
                  <a:lnTo>
                    <a:pt x="540" y="456"/>
                  </a:lnTo>
                  <a:lnTo>
                    <a:pt x="540" y="468"/>
                  </a:lnTo>
                  <a:lnTo>
                    <a:pt x="540" y="480"/>
                  </a:lnTo>
                  <a:lnTo>
                    <a:pt x="540" y="498"/>
                  </a:lnTo>
                  <a:lnTo>
                    <a:pt x="540" y="516"/>
                  </a:lnTo>
                  <a:lnTo>
                    <a:pt x="540" y="534"/>
                  </a:lnTo>
                  <a:lnTo>
                    <a:pt x="540" y="552"/>
                  </a:lnTo>
                  <a:lnTo>
                    <a:pt x="540" y="576"/>
                  </a:lnTo>
                  <a:lnTo>
                    <a:pt x="540" y="600"/>
                  </a:lnTo>
                  <a:lnTo>
                    <a:pt x="546" y="618"/>
                  </a:lnTo>
                  <a:lnTo>
                    <a:pt x="546" y="642"/>
                  </a:lnTo>
                  <a:lnTo>
                    <a:pt x="552" y="666"/>
                  </a:lnTo>
                  <a:lnTo>
                    <a:pt x="552" y="684"/>
                  </a:lnTo>
                  <a:lnTo>
                    <a:pt x="552" y="708"/>
                  </a:lnTo>
                  <a:lnTo>
                    <a:pt x="552" y="726"/>
                  </a:lnTo>
                  <a:lnTo>
                    <a:pt x="552" y="744"/>
                  </a:lnTo>
                  <a:lnTo>
                    <a:pt x="552" y="762"/>
                  </a:lnTo>
                  <a:lnTo>
                    <a:pt x="558" y="768"/>
                  </a:lnTo>
                  <a:lnTo>
                    <a:pt x="558" y="780"/>
                  </a:lnTo>
                  <a:lnTo>
                    <a:pt x="564" y="786"/>
                  </a:lnTo>
                  <a:lnTo>
                    <a:pt x="570" y="792"/>
                  </a:lnTo>
                  <a:lnTo>
                    <a:pt x="570" y="804"/>
                  </a:lnTo>
                  <a:lnTo>
                    <a:pt x="570" y="810"/>
                  </a:lnTo>
                  <a:lnTo>
                    <a:pt x="570" y="816"/>
                  </a:lnTo>
                  <a:lnTo>
                    <a:pt x="570" y="822"/>
                  </a:lnTo>
                  <a:lnTo>
                    <a:pt x="570" y="828"/>
                  </a:lnTo>
                  <a:lnTo>
                    <a:pt x="564" y="834"/>
                  </a:lnTo>
                  <a:lnTo>
                    <a:pt x="558" y="834"/>
                  </a:lnTo>
                  <a:lnTo>
                    <a:pt x="552" y="834"/>
                  </a:lnTo>
                  <a:lnTo>
                    <a:pt x="546" y="834"/>
                  </a:lnTo>
                  <a:lnTo>
                    <a:pt x="540" y="834"/>
                  </a:lnTo>
                  <a:lnTo>
                    <a:pt x="534" y="828"/>
                  </a:lnTo>
                  <a:lnTo>
                    <a:pt x="528" y="822"/>
                  </a:lnTo>
                  <a:lnTo>
                    <a:pt x="522" y="816"/>
                  </a:lnTo>
                  <a:lnTo>
                    <a:pt x="522" y="810"/>
                  </a:lnTo>
                  <a:lnTo>
                    <a:pt x="528" y="804"/>
                  </a:lnTo>
                  <a:lnTo>
                    <a:pt x="522" y="804"/>
                  </a:lnTo>
                  <a:lnTo>
                    <a:pt x="522" y="798"/>
                  </a:lnTo>
                  <a:lnTo>
                    <a:pt x="522" y="792"/>
                  </a:lnTo>
                  <a:lnTo>
                    <a:pt x="522" y="786"/>
                  </a:lnTo>
                  <a:lnTo>
                    <a:pt x="522" y="780"/>
                  </a:lnTo>
                  <a:lnTo>
                    <a:pt x="522" y="774"/>
                  </a:lnTo>
                  <a:lnTo>
                    <a:pt x="522" y="768"/>
                  </a:lnTo>
                  <a:lnTo>
                    <a:pt x="522" y="762"/>
                  </a:lnTo>
                  <a:lnTo>
                    <a:pt x="522" y="756"/>
                  </a:lnTo>
                  <a:lnTo>
                    <a:pt x="516" y="744"/>
                  </a:lnTo>
                  <a:lnTo>
                    <a:pt x="516" y="726"/>
                  </a:lnTo>
                  <a:lnTo>
                    <a:pt x="510" y="708"/>
                  </a:lnTo>
                  <a:lnTo>
                    <a:pt x="510" y="690"/>
                  </a:lnTo>
                  <a:lnTo>
                    <a:pt x="504" y="672"/>
                  </a:lnTo>
                  <a:lnTo>
                    <a:pt x="504" y="654"/>
                  </a:lnTo>
                  <a:lnTo>
                    <a:pt x="504" y="636"/>
                  </a:lnTo>
                  <a:lnTo>
                    <a:pt x="504" y="618"/>
                  </a:lnTo>
                  <a:lnTo>
                    <a:pt x="498" y="600"/>
                  </a:lnTo>
                  <a:lnTo>
                    <a:pt x="492" y="582"/>
                  </a:lnTo>
                  <a:lnTo>
                    <a:pt x="486" y="564"/>
                  </a:lnTo>
                  <a:lnTo>
                    <a:pt x="480" y="546"/>
                  </a:lnTo>
                  <a:lnTo>
                    <a:pt x="480" y="528"/>
                  </a:lnTo>
                  <a:lnTo>
                    <a:pt x="474" y="504"/>
                  </a:lnTo>
                  <a:lnTo>
                    <a:pt x="468" y="486"/>
                  </a:lnTo>
                  <a:lnTo>
                    <a:pt x="468" y="474"/>
                  </a:lnTo>
                  <a:lnTo>
                    <a:pt x="468" y="492"/>
                  </a:lnTo>
                  <a:lnTo>
                    <a:pt x="468" y="510"/>
                  </a:lnTo>
                  <a:lnTo>
                    <a:pt x="462" y="528"/>
                  </a:lnTo>
                  <a:lnTo>
                    <a:pt x="462" y="540"/>
                  </a:lnTo>
                  <a:lnTo>
                    <a:pt x="462" y="552"/>
                  </a:lnTo>
                  <a:lnTo>
                    <a:pt x="462" y="570"/>
                  </a:lnTo>
                  <a:lnTo>
                    <a:pt x="456" y="582"/>
                  </a:lnTo>
                  <a:lnTo>
                    <a:pt x="456" y="594"/>
                  </a:lnTo>
                  <a:lnTo>
                    <a:pt x="456" y="624"/>
                  </a:lnTo>
                  <a:lnTo>
                    <a:pt x="456" y="642"/>
                  </a:lnTo>
                  <a:lnTo>
                    <a:pt x="456" y="660"/>
                  </a:lnTo>
                  <a:lnTo>
                    <a:pt x="450" y="678"/>
                  </a:lnTo>
                  <a:lnTo>
                    <a:pt x="444" y="696"/>
                  </a:lnTo>
                  <a:lnTo>
                    <a:pt x="444" y="714"/>
                  </a:lnTo>
                  <a:lnTo>
                    <a:pt x="444" y="738"/>
                  </a:lnTo>
                  <a:lnTo>
                    <a:pt x="444" y="768"/>
                  </a:lnTo>
                  <a:lnTo>
                    <a:pt x="444" y="786"/>
                  </a:lnTo>
                  <a:lnTo>
                    <a:pt x="444" y="792"/>
                  </a:lnTo>
                  <a:lnTo>
                    <a:pt x="444" y="798"/>
                  </a:lnTo>
                  <a:lnTo>
                    <a:pt x="438" y="798"/>
                  </a:lnTo>
                  <a:lnTo>
                    <a:pt x="438" y="804"/>
                  </a:lnTo>
                  <a:lnTo>
                    <a:pt x="432" y="804"/>
                  </a:lnTo>
                  <a:lnTo>
                    <a:pt x="426" y="804"/>
                  </a:lnTo>
                  <a:lnTo>
                    <a:pt x="420" y="810"/>
                  </a:lnTo>
                  <a:lnTo>
                    <a:pt x="414" y="810"/>
                  </a:lnTo>
                  <a:lnTo>
                    <a:pt x="414" y="816"/>
                  </a:lnTo>
                  <a:lnTo>
                    <a:pt x="408" y="816"/>
                  </a:lnTo>
                  <a:lnTo>
                    <a:pt x="402" y="822"/>
                  </a:lnTo>
                  <a:lnTo>
                    <a:pt x="396" y="822"/>
                  </a:lnTo>
                  <a:lnTo>
                    <a:pt x="384" y="828"/>
                  </a:lnTo>
                  <a:lnTo>
                    <a:pt x="378" y="828"/>
                  </a:lnTo>
                  <a:lnTo>
                    <a:pt x="372" y="828"/>
                  </a:lnTo>
                  <a:lnTo>
                    <a:pt x="366" y="828"/>
                  </a:lnTo>
                  <a:lnTo>
                    <a:pt x="360" y="822"/>
                  </a:lnTo>
                  <a:lnTo>
                    <a:pt x="360" y="816"/>
                  </a:lnTo>
                  <a:lnTo>
                    <a:pt x="360" y="810"/>
                  </a:lnTo>
                  <a:lnTo>
                    <a:pt x="366" y="804"/>
                  </a:lnTo>
                  <a:lnTo>
                    <a:pt x="372" y="798"/>
                  </a:lnTo>
                  <a:lnTo>
                    <a:pt x="378" y="792"/>
                  </a:lnTo>
                  <a:lnTo>
                    <a:pt x="390" y="780"/>
                  </a:lnTo>
                  <a:lnTo>
                    <a:pt x="396" y="774"/>
                  </a:lnTo>
                  <a:lnTo>
                    <a:pt x="402" y="768"/>
                  </a:lnTo>
                  <a:lnTo>
                    <a:pt x="408" y="762"/>
                  </a:lnTo>
                  <a:lnTo>
                    <a:pt x="414" y="756"/>
                  </a:lnTo>
                  <a:lnTo>
                    <a:pt x="414" y="744"/>
                  </a:lnTo>
                  <a:lnTo>
                    <a:pt x="414" y="738"/>
                  </a:lnTo>
                  <a:lnTo>
                    <a:pt x="414" y="732"/>
                  </a:lnTo>
                  <a:lnTo>
                    <a:pt x="414" y="726"/>
                  </a:lnTo>
                  <a:lnTo>
                    <a:pt x="414" y="720"/>
                  </a:lnTo>
                  <a:lnTo>
                    <a:pt x="414" y="714"/>
                  </a:lnTo>
                  <a:lnTo>
                    <a:pt x="414" y="708"/>
                  </a:lnTo>
                  <a:lnTo>
                    <a:pt x="414" y="678"/>
                  </a:lnTo>
                  <a:lnTo>
                    <a:pt x="408" y="654"/>
                  </a:lnTo>
                  <a:lnTo>
                    <a:pt x="408" y="636"/>
                  </a:lnTo>
                  <a:lnTo>
                    <a:pt x="408" y="624"/>
                  </a:lnTo>
                  <a:lnTo>
                    <a:pt x="408" y="612"/>
                  </a:lnTo>
                  <a:lnTo>
                    <a:pt x="408" y="606"/>
                  </a:lnTo>
                  <a:lnTo>
                    <a:pt x="408" y="594"/>
                  </a:lnTo>
                  <a:lnTo>
                    <a:pt x="414" y="582"/>
                  </a:lnTo>
                  <a:lnTo>
                    <a:pt x="408" y="552"/>
                  </a:lnTo>
                  <a:lnTo>
                    <a:pt x="408" y="528"/>
                  </a:lnTo>
                  <a:lnTo>
                    <a:pt x="408" y="510"/>
                  </a:lnTo>
                  <a:lnTo>
                    <a:pt x="402" y="486"/>
                  </a:lnTo>
                  <a:lnTo>
                    <a:pt x="402" y="468"/>
                  </a:lnTo>
                  <a:lnTo>
                    <a:pt x="402" y="444"/>
                  </a:lnTo>
                  <a:lnTo>
                    <a:pt x="402" y="420"/>
                  </a:lnTo>
                  <a:lnTo>
                    <a:pt x="402" y="390"/>
                  </a:lnTo>
                  <a:lnTo>
                    <a:pt x="396" y="378"/>
                  </a:lnTo>
                  <a:lnTo>
                    <a:pt x="384" y="372"/>
                  </a:lnTo>
                  <a:lnTo>
                    <a:pt x="378" y="360"/>
                  </a:lnTo>
                  <a:lnTo>
                    <a:pt x="366" y="354"/>
                  </a:lnTo>
                  <a:lnTo>
                    <a:pt x="354" y="342"/>
                  </a:lnTo>
                  <a:lnTo>
                    <a:pt x="348" y="336"/>
                  </a:lnTo>
                  <a:lnTo>
                    <a:pt x="336" y="324"/>
                  </a:lnTo>
                  <a:lnTo>
                    <a:pt x="330" y="318"/>
                  </a:lnTo>
                  <a:lnTo>
                    <a:pt x="330" y="312"/>
                  </a:lnTo>
                  <a:lnTo>
                    <a:pt x="330" y="306"/>
                  </a:lnTo>
                  <a:lnTo>
                    <a:pt x="330" y="300"/>
                  </a:lnTo>
                  <a:lnTo>
                    <a:pt x="330" y="288"/>
                  </a:lnTo>
                  <a:lnTo>
                    <a:pt x="330" y="282"/>
                  </a:lnTo>
                  <a:lnTo>
                    <a:pt x="336" y="276"/>
                  </a:lnTo>
                  <a:lnTo>
                    <a:pt x="336" y="270"/>
                  </a:lnTo>
                  <a:lnTo>
                    <a:pt x="336" y="264"/>
                  </a:lnTo>
                  <a:lnTo>
                    <a:pt x="342" y="264"/>
                  </a:lnTo>
                  <a:lnTo>
                    <a:pt x="342" y="258"/>
                  </a:lnTo>
                  <a:lnTo>
                    <a:pt x="348" y="252"/>
                  </a:lnTo>
                  <a:lnTo>
                    <a:pt x="348" y="246"/>
                  </a:lnTo>
                  <a:lnTo>
                    <a:pt x="354" y="246"/>
                  </a:lnTo>
                  <a:lnTo>
                    <a:pt x="354" y="240"/>
                  </a:lnTo>
                  <a:lnTo>
                    <a:pt x="354" y="228"/>
                  </a:lnTo>
                  <a:lnTo>
                    <a:pt x="360" y="222"/>
                  </a:lnTo>
                  <a:lnTo>
                    <a:pt x="360" y="210"/>
                  </a:lnTo>
                  <a:lnTo>
                    <a:pt x="366" y="204"/>
                  </a:lnTo>
                  <a:lnTo>
                    <a:pt x="372" y="192"/>
                  </a:lnTo>
                  <a:lnTo>
                    <a:pt x="378" y="186"/>
                  </a:lnTo>
                  <a:lnTo>
                    <a:pt x="384" y="186"/>
                  </a:lnTo>
                  <a:lnTo>
                    <a:pt x="396" y="180"/>
                  </a:lnTo>
                  <a:lnTo>
                    <a:pt x="402" y="180"/>
                  </a:lnTo>
                  <a:lnTo>
                    <a:pt x="408" y="174"/>
                  </a:lnTo>
                  <a:lnTo>
                    <a:pt x="414" y="168"/>
                  </a:lnTo>
                  <a:lnTo>
                    <a:pt x="420" y="162"/>
                  </a:lnTo>
                  <a:lnTo>
                    <a:pt x="426" y="162"/>
                  </a:lnTo>
                  <a:lnTo>
                    <a:pt x="432" y="156"/>
                  </a:lnTo>
                  <a:lnTo>
                    <a:pt x="438" y="150"/>
                  </a:lnTo>
                  <a:lnTo>
                    <a:pt x="438" y="138"/>
                  </a:lnTo>
                  <a:lnTo>
                    <a:pt x="432" y="126"/>
                  </a:lnTo>
                  <a:lnTo>
                    <a:pt x="432" y="120"/>
                  </a:lnTo>
                  <a:lnTo>
                    <a:pt x="432" y="108"/>
                  </a:lnTo>
                  <a:lnTo>
                    <a:pt x="432" y="102"/>
                  </a:lnTo>
                  <a:lnTo>
                    <a:pt x="426" y="96"/>
                  </a:lnTo>
                  <a:lnTo>
                    <a:pt x="432" y="84"/>
                  </a:lnTo>
                  <a:lnTo>
                    <a:pt x="432" y="72"/>
                  </a:lnTo>
                  <a:close/>
                  <a:moveTo>
                    <a:pt x="390" y="246"/>
                  </a:moveTo>
                  <a:lnTo>
                    <a:pt x="390" y="252"/>
                  </a:lnTo>
                  <a:lnTo>
                    <a:pt x="390" y="264"/>
                  </a:lnTo>
                  <a:lnTo>
                    <a:pt x="384" y="270"/>
                  </a:lnTo>
                  <a:lnTo>
                    <a:pt x="378" y="276"/>
                  </a:lnTo>
                  <a:lnTo>
                    <a:pt x="378" y="282"/>
                  </a:lnTo>
                  <a:lnTo>
                    <a:pt x="372" y="288"/>
                  </a:lnTo>
                  <a:lnTo>
                    <a:pt x="366" y="294"/>
                  </a:lnTo>
                  <a:lnTo>
                    <a:pt x="360" y="300"/>
                  </a:lnTo>
                  <a:lnTo>
                    <a:pt x="366" y="306"/>
                  </a:lnTo>
                  <a:lnTo>
                    <a:pt x="372" y="312"/>
                  </a:lnTo>
                  <a:lnTo>
                    <a:pt x="378" y="318"/>
                  </a:lnTo>
                  <a:lnTo>
                    <a:pt x="384" y="324"/>
                  </a:lnTo>
                  <a:lnTo>
                    <a:pt x="390" y="336"/>
                  </a:lnTo>
                  <a:lnTo>
                    <a:pt x="396" y="342"/>
                  </a:lnTo>
                  <a:lnTo>
                    <a:pt x="402" y="348"/>
                  </a:lnTo>
                  <a:lnTo>
                    <a:pt x="408" y="354"/>
                  </a:lnTo>
                  <a:lnTo>
                    <a:pt x="408" y="348"/>
                  </a:lnTo>
                  <a:lnTo>
                    <a:pt x="414" y="342"/>
                  </a:lnTo>
                  <a:lnTo>
                    <a:pt x="414" y="336"/>
                  </a:lnTo>
                  <a:lnTo>
                    <a:pt x="414" y="330"/>
                  </a:lnTo>
                  <a:lnTo>
                    <a:pt x="414" y="324"/>
                  </a:lnTo>
                  <a:lnTo>
                    <a:pt x="414" y="318"/>
                  </a:lnTo>
                  <a:lnTo>
                    <a:pt x="408" y="312"/>
                  </a:lnTo>
                  <a:lnTo>
                    <a:pt x="408" y="306"/>
                  </a:lnTo>
                  <a:lnTo>
                    <a:pt x="402" y="294"/>
                  </a:lnTo>
                  <a:lnTo>
                    <a:pt x="402" y="288"/>
                  </a:lnTo>
                  <a:lnTo>
                    <a:pt x="396" y="282"/>
                  </a:lnTo>
                  <a:lnTo>
                    <a:pt x="396" y="270"/>
                  </a:lnTo>
                  <a:lnTo>
                    <a:pt x="396" y="264"/>
                  </a:lnTo>
                  <a:lnTo>
                    <a:pt x="396" y="258"/>
                  </a:lnTo>
                  <a:lnTo>
                    <a:pt x="390" y="246"/>
                  </a:lnTo>
                  <a:close/>
                  <a:moveTo>
                    <a:pt x="510" y="306"/>
                  </a:moveTo>
                  <a:lnTo>
                    <a:pt x="510" y="318"/>
                  </a:lnTo>
                  <a:lnTo>
                    <a:pt x="516" y="330"/>
                  </a:lnTo>
                  <a:lnTo>
                    <a:pt x="516" y="348"/>
                  </a:lnTo>
                  <a:lnTo>
                    <a:pt x="522" y="366"/>
                  </a:lnTo>
                  <a:lnTo>
                    <a:pt x="528" y="384"/>
                  </a:lnTo>
                  <a:lnTo>
                    <a:pt x="528" y="396"/>
                  </a:lnTo>
                  <a:lnTo>
                    <a:pt x="534" y="414"/>
                  </a:lnTo>
                  <a:lnTo>
                    <a:pt x="534" y="420"/>
                  </a:lnTo>
                  <a:lnTo>
                    <a:pt x="546" y="414"/>
                  </a:lnTo>
                  <a:lnTo>
                    <a:pt x="546" y="402"/>
                  </a:lnTo>
                  <a:lnTo>
                    <a:pt x="552" y="390"/>
                  </a:lnTo>
                  <a:lnTo>
                    <a:pt x="546" y="384"/>
                  </a:lnTo>
                  <a:lnTo>
                    <a:pt x="546" y="366"/>
                  </a:lnTo>
                  <a:lnTo>
                    <a:pt x="546" y="354"/>
                  </a:lnTo>
                  <a:lnTo>
                    <a:pt x="540" y="342"/>
                  </a:lnTo>
                  <a:lnTo>
                    <a:pt x="540" y="324"/>
                  </a:lnTo>
                  <a:lnTo>
                    <a:pt x="540" y="312"/>
                  </a:lnTo>
                  <a:lnTo>
                    <a:pt x="540" y="300"/>
                  </a:lnTo>
                  <a:lnTo>
                    <a:pt x="540" y="288"/>
                  </a:lnTo>
                  <a:lnTo>
                    <a:pt x="534" y="282"/>
                  </a:lnTo>
                  <a:lnTo>
                    <a:pt x="534" y="270"/>
                  </a:lnTo>
                  <a:lnTo>
                    <a:pt x="534" y="264"/>
                  </a:lnTo>
                  <a:lnTo>
                    <a:pt x="528" y="252"/>
                  </a:lnTo>
                  <a:lnTo>
                    <a:pt x="528" y="240"/>
                  </a:lnTo>
                  <a:lnTo>
                    <a:pt x="522" y="252"/>
                  </a:lnTo>
                  <a:lnTo>
                    <a:pt x="522" y="258"/>
                  </a:lnTo>
                  <a:lnTo>
                    <a:pt x="522" y="270"/>
                  </a:lnTo>
                  <a:lnTo>
                    <a:pt x="516" y="276"/>
                  </a:lnTo>
                  <a:lnTo>
                    <a:pt x="516" y="288"/>
                  </a:lnTo>
                  <a:lnTo>
                    <a:pt x="516" y="294"/>
                  </a:lnTo>
                  <a:lnTo>
                    <a:pt x="516" y="300"/>
                  </a:lnTo>
                  <a:lnTo>
                    <a:pt x="510" y="306"/>
                  </a:lnTo>
                  <a:close/>
                </a:path>
              </a:pathLst>
            </a:custGeom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0">
              <a:schemeClr val="accent2"/>
            </a:lnRef>
            <a:fillRef idx="1002">
              <a:schemeClr val="dk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/>
            <a:lstStyle/>
            <a:p>
              <a:endParaRPr lang="es-MX"/>
            </a:p>
          </p:txBody>
        </p:sp>
        <p:sp>
          <p:nvSpPr>
            <p:cNvPr id="8" name="Rectangle 5"/>
            <p:cNvSpPr>
              <a:spLocks noChangeArrowheads="1"/>
            </p:cNvSpPr>
            <p:nvPr/>
          </p:nvSpPr>
          <p:spPr bwMode="auto">
            <a:xfrm>
              <a:off x="3300" y="2153"/>
              <a:ext cx="186" cy="1720"/>
            </a:xfrm>
            <a:prstGeom prst="rect">
              <a:avLst/>
            </a:prstGeom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0">
              <a:schemeClr val="accent2"/>
            </a:lnRef>
            <a:fillRef idx="1002">
              <a:schemeClr val="dk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pPr eaLnBrk="1" hangingPunct="1"/>
              <a:endParaRPr lang="es-ES" altLang="es-MX">
                <a:latin typeface="Calibri" panose="020F0502020204030204" pitchFamily="34" charset="0"/>
              </a:endParaRPr>
            </a:p>
          </p:txBody>
        </p:sp>
        <p:sp>
          <p:nvSpPr>
            <p:cNvPr id="9" name="Freeform 6"/>
            <p:cNvSpPr>
              <a:spLocks noEditPoints="1"/>
            </p:cNvSpPr>
            <p:nvPr/>
          </p:nvSpPr>
          <p:spPr bwMode="auto">
            <a:xfrm>
              <a:off x="3300" y="2153"/>
              <a:ext cx="1531" cy="841"/>
            </a:xfrm>
            <a:custGeom>
              <a:avLst/>
              <a:gdLst>
                <a:gd name="T0" fmla="*/ 2147483646 w 444"/>
                <a:gd name="T1" fmla="*/ 2147483646 h 270"/>
                <a:gd name="T2" fmla="*/ 2147483646 w 444"/>
                <a:gd name="T3" fmla="*/ 2147483646 h 270"/>
                <a:gd name="T4" fmla="*/ 2147483646 w 444"/>
                <a:gd name="T5" fmla="*/ 2147483646 h 270"/>
                <a:gd name="T6" fmla="*/ 2147483646 w 444"/>
                <a:gd name="T7" fmla="*/ 2147483646 h 270"/>
                <a:gd name="T8" fmla="*/ 2147483646 w 444"/>
                <a:gd name="T9" fmla="*/ 2147483646 h 270"/>
                <a:gd name="T10" fmla="*/ 2147483646 w 444"/>
                <a:gd name="T11" fmla="*/ 2147483646 h 270"/>
                <a:gd name="T12" fmla="*/ 2147483646 w 444"/>
                <a:gd name="T13" fmla="*/ 2147483646 h 270"/>
                <a:gd name="T14" fmla="*/ 2147483646 w 444"/>
                <a:gd name="T15" fmla="*/ 0 h 270"/>
                <a:gd name="T16" fmla="*/ 2147483646 w 444"/>
                <a:gd name="T17" fmla="*/ 0 h 270"/>
                <a:gd name="T18" fmla="*/ 2147483646 w 444"/>
                <a:gd name="T19" fmla="*/ 2147483646 h 270"/>
                <a:gd name="T20" fmla="*/ 2147483646 w 444"/>
                <a:gd name="T21" fmla="*/ 2147483646 h 270"/>
                <a:gd name="T22" fmla="*/ 2147483646 w 444"/>
                <a:gd name="T23" fmla="*/ 2147483646 h 270"/>
                <a:gd name="T24" fmla="*/ 2147483646 w 444"/>
                <a:gd name="T25" fmla="*/ 2147483646 h 270"/>
                <a:gd name="T26" fmla="*/ 2147483646 w 444"/>
                <a:gd name="T27" fmla="*/ 2147483646 h 270"/>
                <a:gd name="T28" fmla="*/ 2147483646 w 444"/>
                <a:gd name="T29" fmla="*/ 2147483646 h 270"/>
                <a:gd name="T30" fmla="*/ 2147483646 w 444"/>
                <a:gd name="T31" fmla="*/ 2147483646 h 270"/>
                <a:gd name="T32" fmla="*/ 2147483646 w 444"/>
                <a:gd name="T33" fmla="*/ 2147483646 h 270"/>
                <a:gd name="T34" fmla="*/ 2147483646 w 444"/>
                <a:gd name="T35" fmla="*/ 2147483646 h 270"/>
                <a:gd name="T36" fmla="*/ 2147483646 w 444"/>
                <a:gd name="T37" fmla="*/ 2147483646 h 270"/>
                <a:gd name="T38" fmla="*/ 2147483646 w 444"/>
                <a:gd name="T39" fmla="*/ 2147483646 h 270"/>
                <a:gd name="T40" fmla="*/ 2147483646 w 444"/>
                <a:gd name="T41" fmla="*/ 2147483646 h 270"/>
                <a:gd name="T42" fmla="*/ 2147483646 w 444"/>
                <a:gd name="T43" fmla="*/ 2147483646 h 270"/>
                <a:gd name="T44" fmla="*/ 2147483646 w 444"/>
                <a:gd name="T45" fmla="*/ 2147483646 h 270"/>
                <a:gd name="T46" fmla="*/ 2147483646 w 444"/>
                <a:gd name="T47" fmla="*/ 2147483646 h 270"/>
                <a:gd name="T48" fmla="*/ 2147483646 w 444"/>
                <a:gd name="T49" fmla="*/ 2147483646 h 270"/>
                <a:gd name="T50" fmla="*/ 2147483646 w 444"/>
                <a:gd name="T51" fmla="*/ 2147483646 h 270"/>
                <a:gd name="T52" fmla="*/ 2147483646 w 444"/>
                <a:gd name="T53" fmla="*/ 2147483646 h 270"/>
                <a:gd name="T54" fmla="*/ 2147483646 w 444"/>
                <a:gd name="T55" fmla="*/ 2147483646 h 270"/>
                <a:gd name="T56" fmla="*/ 2147483646 w 444"/>
                <a:gd name="T57" fmla="*/ 2147483646 h 270"/>
                <a:gd name="T58" fmla="*/ 2147483646 w 444"/>
                <a:gd name="T59" fmla="*/ 2147483646 h 270"/>
                <a:gd name="T60" fmla="*/ 2147483646 w 444"/>
                <a:gd name="T61" fmla="*/ 2147483646 h 270"/>
                <a:gd name="T62" fmla="*/ 2147483646 w 444"/>
                <a:gd name="T63" fmla="*/ 2147483646 h 270"/>
                <a:gd name="T64" fmla="*/ 2147483646 w 444"/>
                <a:gd name="T65" fmla="*/ 2147483646 h 270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444"/>
                <a:gd name="T100" fmla="*/ 0 h 270"/>
                <a:gd name="T101" fmla="*/ 444 w 444"/>
                <a:gd name="T102" fmla="*/ 270 h 270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444" h="270">
                  <a:moveTo>
                    <a:pt x="222" y="270"/>
                  </a:moveTo>
                  <a:lnTo>
                    <a:pt x="174" y="264"/>
                  </a:lnTo>
                  <a:lnTo>
                    <a:pt x="138" y="258"/>
                  </a:lnTo>
                  <a:lnTo>
                    <a:pt x="96" y="246"/>
                  </a:lnTo>
                  <a:lnTo>
                    <a:pt x="66" y="228"/>
                  </a:lnTo>
                  <a:lnTo>
                    <a:pt x="36" y="210"/>
                  </a:lnTo>
                  <a:lnTo>
                    <a:pt x="18" y="186"/>
                  </a:lnTo>
                  <a:lnTo>
                    <a:pt x="6" y="162"/>
                  </a:lnTo>
                  <a:lnTo>
                    <a:pt x="0" y="132"/>
                  </a:lnTo>
                  <a:lnTo>
                    <a:pt x="6" y="108"/>
                  </a:lnTo>
                  <a:lnTo>
                    <a:pt x="18" y="84"/>
                  </a:lnTo>
                  <a:lnTo>
                    <a:pt x="36" y="60"/>
                  </a:lnTo>
                  <a:lnTo>
                    <a:pt x="66" y="42"/>
                  </a:lnTo>
                  <a:lnTo>
                    <a:pt x="96" y="24"/>
                  </a:lnTo>
                  <a:lnTo>
                    <a:pt x="138" y="12"/>
                  </a:lnTo>
                  <a:lnTo>
                    <a:pt x="174" y="0"/>
                  </a:lnTo>
                  <a:lnTo>
                    <a:pt x="222" y="0"/>
                  </a:lnTo>
                  <a:lnTo>
                    <a:pt x="264" y="0"/>
                  </a:lnTo>
                  <a:lnTo>
                    <a:pt x="306" y="12"/>
                  </a:lnTo>
                  <a:lnTo>
                    <a:pt x="342" y="24"/>
                  </a:lnTo>
                  <a:lnTo>
                    <a:pt x="378" y="42"/>
                  </a:lnTo>
                  <a:lnTo>
                    <a:pt x="402" y="60"/>
                  </a:lnTo>
                  <a:lnTo>
                    <a:pt x="426" y="84"/>
                  </a:lnTo>
                  <a:lnTo>
                    <a:pt x="438" y="108"/>
                  </a:lnTo>
                  <a:lnTo>
                    <a:pt x="444" y="132"/>
                  </a:lnTo>
                  <a:lnTo>
                    <a:pt x="438" y="162"/>
                  </a:lnTo>
                  <a:lnTo>
                    <a:pt x="426" y="186"/>
                  </a:lnTo>
                  <a:lnTo>
                    <a:pt x="402" y="210"/>
                  </a:lnTo>
                  <a:lnTo>
                    <a:pt x="378" y="228"/>
                  </a:lnTo>
                  <a:lnTo>
                    <a:pt x="342" y="246"/>
                  </a:lnTo>
                  <a:lnTo>
                    <a:pt x="306" y="258"/>
                  </a:lnTo>
                  <a:lnTo>
                    <a:pt x="264" y="264"/>
                  </a:lnTo>
                  <a:lnTo>
                    <a:pt x="222" y="270"/>
                  </a:lnTo>
                  <a:close/>
                  <a:moveTo>
                    <a:pt x="252" y="240"/>
                  </a:moveTo>
                  <a:lnTo>
                    <a:pt x="222" y="234"/>
                  </a:lnTo>
                  <a:lnTo>
                    <a:pt x="186" y="234"/>
                  </a:lnTo>
                  <a:lnTo>
                    <a:pt x="162" y="222"/>
                  </a:lnTo>
                  <a:lnTo>
                    <a:pt x="138" y="216"/>
                  </a:lnTo>
                  <a:lnTo>
                    <a:pt x="114" y="204"/>
                  </a:lnTo>
                  <a:lnTo>
                    <a:pt x="102" y="192"/>
                  </a:lnTo>
                  <a:lnTo>
                    <a:pt x="90" y="174"/>
                  </a:lnTo>
                  <a:lnTo>
                    <a:pt x="90" y="156"/>
                  </a:lnTo>
                  <a:lnTo>
                    <a:pt x="90" y="144"/>
                  </a:lnTo>
                  <a:lnTo>
                    <a:pt x="102" y="126"/>
                  </a:lnTo>
                  <a:lnTo>
                    <a:pt x="114" y="114"/>
                  </a:lnTo>
                  <a:lnTo>
                    <a:pt x="138" y="102"/>
                  </a:lnTo>
                  <a:lnTo>
                    <a:pt x="162" y="90"/>
                  </a:lnTo>
                  <a:lnTo>
                    <a:pt x="186" y="84"/>
                  </a:lnTo>
                  <a:lnTo>
                    <a:pt x="222" y="78"/>
                  </a:lnTo>
                  <a:lnTo>
                    <a:pt x="252" y="78"/>
                  </a:lnTo>
                  <a:lnTo>
                    <a:pt x="288" y="78"/>
                  </a:lnTo>
                  <a:lnTo>
                    <a:pt x="318" y="84"/>
                  </a:lnTo>
                  <a:lnTo>
                    <a:pt x="342" y="90"/>
                  </a:lnTo>
                  <a:lnTo>
                    <a:pt x="372" y="102"/>
                  </a:lnTo>
                  <a:lnTo>
                    <a:pt x="390" y="114"/>
                  </a:lnTo>
                  <a:lnTo>
                    <a:pt x="402" y="126"/>
                  </a:lnTo>
                  <a:lnTo>
                    <a:pt x="414" y="144"/>
                  </a:lnTo>
                  <a:lnTo>
                    <a:pt x="420" y="156"/>
                  </a:lnTo>
                  <a:lnTo>
                    <a:pt x="414" y="174"/>
                  </a:lnTo>
                  <a:lnTo>
                    <a:pt x="402" y="192"/>
                  </a:lnTo>
                  <a:lnTo>
                    <a:pt x="390" y="204"/>
                  </a:lnTo>
                  <a:lnTo>
                    <a:pt x="372" y="216"/>
                  </a:lnTo>
                  <a:lnTo>
                    <a:pt x="342" y="222"/>
                  </a:lnTo>
                  <a:lnTo>
                    <a:pt x="318" y="234"/>
                  </a:lnTo>
                  <a:lnTo>
                    <a:pt x="288" y="234"/>
                  </a:lnTo>
                  <a:lnTo>
                    <a:pt x="252" y="240"/>
                  </a:lnTo>
                  <a:close/>
                </a:path>
              </a:pathLst>
            </a:custGeom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0">
              <a:schemeClr val="accent2"/>
            </a:lnRef>
            <a:fillRef idx="1002">
              <a:schemeClr val="dk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/>
            <a:lstStyle/>
            <a:p>
              <a:endParaRPr lang="es-MX"/>
            </a:p>
          </p:txBody>
        </p:sp>
        <p:sp>
          <p:nvSpPr>
            <p:cNvPr id="10" name="Freeform 7"/>
            <p:cNvSpPr>
              <a:spLocks/>
            </p:cNvSpPr>
            <p:nvPr/>
          </p:nvSpPr>
          <p:spPr bwMode="auto">
            <a:xfrm>
              <a:off x="3962" y="2508"/>
              <a:ext cx="351" cy="393"/>
            </a:xfrm>
            <a:custGeom>
              <a:avLst/>
              <a:gdLst>
                <a:gd name="T0" fmla="*/ 2147483646 w 102"/>
                <a:gd name="T1" fmla="*/ 2147483646 h 126"/>
                <a:gd name="T2" fmla="*/ 2147483646 w 102"/>
                <a:gd name="T3" fmla="*/ 2147483646 h 126"/>
                <a:gd name="T4" fmla="*/ 2147483646 w 102"/>
                <a:gd name="T5" fmla="*/ 2147483646 h 126"/>
                <a:gd name="T6" fmla="*/ 2147483646 w 102"/>
                <a:gd name="T7" fmla="*/ 2147483646 h 126"/>
                <a:gd name="T8" fmla="*/ 2147483646 w 102"/>
                <a:gd name="T9" fmla="*/ 2147483646 h 126"/>
                <a:gd name="T10" fmla="*/ 2147483646 w 102"/>
                <a:gd name="T11" fmla="*/ 2147483646 h 126"/>
                <a:gd name="T12" fmla="*/ 2147483646 w 102"/>
                <a:gd name="T13" fmla="*/ 2147483646 h 126"/>
                <a:gd name="T14" fmla="*/ 2147483646 w 102"/>
                <a:gd name="T15" fmla="*/ 2147483646 h 126"/>
                <a:gd name="T16" fmla="*/ 0 w 102"/>
                <a:gd name="T17" fmla="*/ 2147483646 h 126"/>
                <a:gd name="T18" fmla="*/ 2147483646 w 102"/>
                <a:gd name="T19" fmla="*/ 2147483646 h 126"/>
                <a:gd name="T20" fmla="*/ 2147483646 w 102"/>
                <a:gd name="T21" fmla="*/ 2147483646 h 126"/>
                <a:gd name="T22" fmla="*/ 2147483646 w 102"/>
                <a:gd name="T23" fmla="*/ 2147483646 h 126"/>
                <a:gd name="T24" fmla="*/ 2147483646 w 102"/>
                <a:gd name="T25" fmla="*/ 2147483646 h 126"/>
                <a:gd name="T26" fmla="*/ 2147483646 w 102"/>
                <a:gd name="T27" fmla="*/ 2147483646 h 126"/>
                <a:gd name="T28" fmla="*/ 2147483646 w 102"/>
                <a:gd name="T29" fmla="*/ 0 h 126"/>
                <a:gd name="T30" fmla="*/ 2147483646 w 102"/>
                <a:gd name="T31" fmla="*/ 0 h 126"/>
                <a:gd name="T32" fmla="*/ 2147483646 w 102"/>
                <a:gd name="T33" fmla="*/ 0 h 126"/>
                <a:gd name="T34" fmla="*/ 2147483646 w 102"/>
                <a:gd name="T35" fmla="*/ 0 h 126"/>
                <a:gd name="T36" fmla="*/ 2147483646 w 102"/>
                <a:gd name="T37" fmla="*/ 0 h 126"/>
                <a:gd name="T38" fmla="*/ 2147483646 w 102"/>
                <a:gd name="T39" fmla="*/ 2147483646 h 126"/>
                <a:gd name="T40" fmla="*/ 2147483646 w 102"/>
                <a:gd name="T41" fmla="*/ 2147483646 h 126"/>
                <a:gd name="T42" fmla="*/ 2147483646 w 102"/>
                <a:gd name="T43" fmla="*/ 2147483646 h 126"/>
                <a:gd name="T44" fmla="*/ 2147483646 w 102"/>
                <a:gd name="T45" fmla="*/ 2147483646 h 126"/>
                <a:gd name="T46" fmla="*/ 2147483646 w 102"/>
                <a:gd name="T47" fmla="*/ 2147483646 h 126"/>
                <a:gd name="T48" fmla="*/ 2147483646 w 102"/>
                <a:gd name="T49" fmla="*/ 2147483646 h 126"/>
                <a:gd name="T50" fmla="*/ 2147483646 w 102"/>
                <a:gd name="T51" fmla="*/ 2147483646 h 126"/>
                <a:gd name="T52" fmla="*/ 2147483646 w 102"/>
                <a:gd name="T53" fmla="*/ 2147483646 h 126"/>
                <a:gd name="T54" fmla="*/ 2147483646 w 102"/>
                <a:gd name="T55" fmla="*/ 2147483646 h 126"/>
                <a:gd name="T56" fmla="*/ 2147483646 w 102"/>
                <a:gd name="T57" fmla="*/ 2147483646 h 126"/>
                <a:gd name="T58" fmla="*/ 2147483646 w 102"/>
                <a:gd name="T59" fmla="*/ 2147483646 h 126"/>
                <a:gd name="T60" fmla="*/ 2147483646 w 102"/>
                <a:gd name="T61" fmla="*/ 2147483646 h 126"/>
                <a:gd name="T62" fmla="*/ 2147483646 w 102"/>
                <a:gd name="T63" fmla="*/ 2147483646 h 126"/>
                <a:gd name="T64" fmla="*/ 2147483646 w 102"/>
                <a:gd name="T65" fmla="*/ 2147483646 h 12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102"/>
                <a:gd name="T100" fmla="*/ 0 h 126"/>
                <a:gd name="T101" fmla="*/ 102 w 102"/>
                <a:gd name="T102" fmla="*/ 126 h 12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102" h="126">
                  <a:moveTo>
                    <a:pt x="48" y="126"/>
                  </a:moveTo>
                  <a:lnTo>
                    <a:pt x="42" y="126"/>
                  </a:lnTo>
                  <a:lnTo>
                    <a:pt x="30" y="120"/>
                  </a:lnTo>
                  <a:lnTo>
                    <a:pt x="24" y="114"/>
                  </a:lnTo>
                  <a:lnTo>
                    <a:pt x="18" y="108"/>
                  </a:lnTo>
                  <a:lnTo>
                    <a:pt x="12" y="96"/>
                  </a:lnTo>
                  <a:lnTo>
                    <a:pt x="6" y="84"/>
                  </a:lnTo>
                  <a:lnTo>
                    <a:pt x="6" y="72"/>
                  </a:lnTo>
                  <a:lnTo>
                    <a:pt x="0" y="60"/>
                  </a:lnTo>
                  <a:lnTo>
                    <a:pt x="6" y="48"/>
                  </a:lnTo>
                  <a:lnTo>
                    <a:pt x="6" y="36"/>
                  </a:lnTo>
                  <a:lnTo>
                    <a:pt x="12" y="24"/>
                  </a:lnTo>
                  <a:lnTo>
                    <a:pt x="18" y="18"/>
                  </a:lnTo>
                  <a:lnTo>
                    <a:pt x="24" y="6"/>
                  </a:lnTo>
                  <a:lnTo>
                    <a:pt x="30" y="0"/>
                  </a:lnTo>
                  <a:lnTo>
                    <a:pt x="42" y="0"/>
                  </a:lnTo>
                  <a:lnTo>
                    <a:pt x="48" y="0"/>
                  </a:lnTo>
                  <a:lnTo>
                    <a:pt x="60" y="0"/>
                  </a:lnTo>
                  <a:lnTo>
                    <a:pt x="72" y="0"/>
                  </a:lnTo>
                  <a:lnTo>
                    <a:pt x="78" y="6"/>
                  </a:lnTo>
                  <a:lnTo>
                    <a:pt x="84" y="18"/>
                  </a:lnTo>
                  <a:lnTo>
                    <a:pt x="90" y="24"/>
                  </a:lnTo>
                  <a:lnTo>
                    <a:pt x="96" y="36"/>
                  </a:lnTo>
                  <a:lnTo>
                    <a:pt x="96" y="48"/>
                  </a:lnTo>
                  <a:lnTo>
                    <a:pt x="102" y="60"/>
                  </a:lnTo>
                  <a:lnTo>
                    <a:pt x="96" y="72"/>
                  </a:lnTo>
                  <a:lnTo>
                    <a:pt x="96" y="84"/>
                  </a:lnTo>
                  <a:lnTo>
                    <a:pt x="90" y="96"/>
                  </a:lnTo>
                  <a:lnTo>
                    <a:pt x="84" y="108"/>
                  </a:lnTo>
                  <a:lnTo>
                    <a:pt x="78" y="114"/>
                  </a:lnTo>
                  <a:lnTo>
                    <a:pt x="72" y="120"/>
                  </a:lnTo>
                  <a:lnTo>
                    <a:pt x="60" y="126"/>
                  </a:lnTo>
                  <a:lnTo>
                    <a:pt x="48" y="126"/>
                  </a:lnTo>
                  <a:close/>
                </a:path>
              </a:pathLst>
            </a:custGeom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0">
              <a:schemeClr val="accent2"/>
            </a:lnRef>
            <a:fillRef idx="1002">
              <a:schemeClr val="dk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/>
            <a:lstStyle/>
            <a:p>
              <a:endParaRPr lang="es-MX"/>
            </a:p>
          </p:txBody>
        </p:sp>
        <p:sp>
          <p:nvSpPr>
            <p:cNvPr id="11" name="Freeform 8"/>
            <p:cNvSpPr>
              <a:spLocks noEditPoints="1"/>
            </p:cNvSpPr>
            <p:nvPr/>
          </p:nvSpPr>
          <p:spPr bwMode="auto">
            <a:xfrm>
              <a:off x="2679" y="2171"/>
              <a:ext cx="621" cy="673"/>
            </a:xfrm>
            <a:custGeom>
              <a:avLst/>
              <a:gdLst>
                <a:gd name="T0" fmla="*/ 2147483646 w 180"/>
                <a:gd name="T1" fmla="*/ 2147483646 h 216"/>
                <a:gd name="T2" fmla="*/ 2147483646 w 180"/>
                <a:gd name="T3" fmla="*/ 2147483646 h 216"/>
                <a:gd name="T4" fmla="*/ 2147483646 w 180"/>
                <a:gd name="T5" fmla="*/ 2147483646 h 216"/>
                <a:gd name="T6" fmla="*/ 2147483646 w 180"/>
                <a:gd name="T7" fmla="*/ 2147483646 h 216"/>
                <a:gd name="T8" fmla="*/ 2147483646 w 180"/>
                <a:gd name="T9" fmla="*/ 2147483646 h 216"/>
                <a:gd name="T10" fmla="*/ 2147483646 w 180"/>
                <a:gd name="T11" fmla="*/ 2147483646 h 216"/>
                <a:gd name="T12" fmla="*/ 2147483646 w 180"/>
                <a:gd name="T13" fmla="*/ 2147483646 h 216"/>
                <a:gd name="T14" fmla="*/ 2147483646 w 180"/>
                <a:gd name="T15" fmla="*/ 2147483646 h 216"/>
                <a:gd name="T16" fmla="*/ 2147483646 w 180"/>
                <a:gd name="T17" fmla="*/ 2147483646 h 216"/>
                <a:gd name="T18" fmla="*/ 2147483646 w 180"/>
                <a:gd name="T19" fmla="*/ 2147483646 h 216"/>
                <a:gd name="T20" fmla="*/ 2147483646 w 180"/>
                <a:gd name="T21" fmla="*/ 2147483646 h 216"/>
                <a:gd name="T22" fmla="*/ 2147483646 w 180"/>
                <a:gd name="T23" fmla="*/ 2147483646 h 216"/>
                <a:gd name="T24" fmla="*/ 2147483646 w 180"/>
                <a:gd name="T25" fmla="*/ 2147483646 h 216"/>
                <a:gd name="T26" fmla="*/ 2147483646 w 180"/>
                <a:gd name="T27" fmla="*/ 2147483646 h 216"/>
                <a:gd name="T28" fmla="*/ 2147483646 w 180"/>
                <a:gd name="T29" fmla="*/ 2147483646 h 216"/>
                <a:gd name="T30" fmla="*/ 2147483646 w 180"/>
                <a:gd name="T31" fmla="*/ 2147483646 h 216"/>
                <a:gd name="T32" fmla="*/ 2147483646 w 180"/>
                <a:gd name="T33" fmla="*/ 0 h 216"/>
                <a:gd name="T34" fmla="*/ 2147483646 w 180"/>
                <a:gd name="T35" fmla="*/ 0 h 216"/>
                <a:gd name="T36" fmla="*/ 2147483646 w 180"/>
                <a:gd name="T37" fmla="*/ 0 h 216"/>
                <a:gd name="T38" fmla="*/ 2147483646 w 180"/>
                <a:gd name="T39" fmla="*/ 2147483646 h 216"/>
                <a:gd name="T40" fmla="*/ 2147483646 w 180"/>
                <a:gd name="T41" fmla="*/ 2147483646 h 216"/>
                <a:gd name="T42" fmla="*/ 2147483646 w 180"/>
                <a:gd name="T43" fmla="*/ 2147483646 h 216"/>
                <a:gd name="T44" fmla="*/ 2147483646 w 180"/>
                <a:gd name="T45" fmla="*/ 2147483646 h 216"/>
                <a:gd name="T46" fmla="*/ 2147483646 w 180"/>
                <a:gd name="T47" fmla="*/ 2147483646 h 216"/>
                <a:gd name="T48" fmla="*/ 0 w 180"/>
                <a:gd name="T49" fmla="*/ 2147483646 h 216"/>
                <a:gd name="T50" fmla="*/ 0 w 180"/>
                <a:gd name="T51" fmla="*/ 2147483646 h 216"/>
                <a:gd name="T52" fmla="*/ 0 w 180"/>
                <a:gd name="T53" fmla="*/ 2147483646 h 216"/>
                <a:gd name="T54" fmla="*/ 2147483646 w 180"/>
                <a:gd name="T55" fmla="*/ 2147483646 h 216"/>
                <a:gd name="T56" fmla="*/ 2147483646 w 180"/>
                <a:gd name="T57" fmla="*/ 2147483646 h 216"/>
                <a:gd name="T58" fmla="*/ 2147483646 w 180"/>
                <a:gd name="T59" fmla="*/ 2147483646 h 216"/>
                <a:gd name="T60" fmla="*/ 2147483646 w 180"/>
                <a:gd name="T61" fmla="*/ 2147483646 h 216"/>
                <a:gd name="T62" fmla="*/ 2147483646 w 180"/>
                <a:gd name="T63" fmla="*/ 2147483646 h 216"/>
                <a:gd name="T64" fmla="*/ 2147483646 w 180"/>
                <a:gd name="T65" fmla="*/ 2147483646 h 216"/>
                <a:gd name="T66" fmla="*/ 2147483646 w 180"/>
                <a:gd name="T67" fmla="*/ 2147483646 h 216"/>
                <a:gd name="T68" fmla="*/ 2147483646 w 180"/>
                <a:gd name="T69" fmla="*/ 2147483646 h 216"/>
                <a:gd name="T70" fmla="*/ 2147483646 w 180"/>
                <a:gd name="T71" fmla="*/ 2147483646 h 216"/>
                <a:gd name="T72" fmla="*/ 2147483646 w 180"/>
                <a:gd name="T73" fmla="*/ 2147483646 h 216"/>
                <a:gd name="T74" fmla="*/ 2147483646 w 180"/>
                <a:gd name="T75" fmla="*/ 2147483646 h 216"/>
                <a:gd name="T76" fmla="*/ 2147483646 w 180"/>
                <a:gd name="T77" fmla="*/ 2147483646 h 216"/>
                <a:gd name="T78" fmla="*/ 2147483646 w 180"/>
                <a:gd name="T79" fmla="*/ 2147483646 h 216"/>
                <a:gd name="T80" fmla="*/ 2147483646 w 180"/>
                <a:gd name="T81" fmla="*/ 2147483646 h 216"/>
                <a:gd name="T82" fmla="*/ 2147483646 w 180"/>
                <a:gd name="T83" fmla="*/ 2147483646 h 216"/>
                <a:gd name="T84" fmla="*/ 2147483646 w 180"/>
                <a:gd name="T85" fmla="*/ 2147483646 h 216"/>
                <a:gd name="T86" fmla="*/ 2147483646 w 180"/>
                <a:gd name="T87" fmla="*/ 2147483646 h 216"/>
                <a:gd name="T88" fmla="*/ 2147483646 w 180"/>
                <a:gd name="T89" fmla="*/ 2147483646 h 216"/>
                <a:gd name="T90" fmla="*/ 2147483646 w 180"/>
                <a:gd name="T91" fmla="*/ 2147483646 h 216"/>
                <a:gd name="T92" fmla="*/ 2147483646 w 180"/>
                <a:gd name="T93" fmla="*/ 2147483646 h 216"/>
                <a:gd name="T94" fmla="*/ 2147483646 w 180"/>
                <a:gd name="T95" fmla="*/ 2147483646 h 216"/>
                <a:gd name="T96" fmla="*/ 2147483646 w 180"/>
                <a:gd name="T97" fmla="*/ 2147483646 h 216"/>
                <a:gd name="T98" fmla="*/ 2147483646 w 180"/>
                <a:gd name="T99" fmla="*/ 2147483646 h 216"/>
                <a:gd name="T100" fmla="*/ 2147483646 w 180"/>
                <a:gd name="T101" fmla="*/ 2147483646 h 216"/>
                <a:gd name="T102" fmla="*/ 2147483646 w 180"/>
                <a:gd name="T103" fmla="*/ 2147483646 h 216"/>
                <a:gd name="T104" fmla="*/ 2147483646 w 180"/>
                <a:gd name="T105" fmla="*/ 2147483646 h 21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180"/>
                <a:gd name="T160" fmla="*/ 0 h 216"/>
                <a:gd name="T161" fmla="*/ 180 w 180"/>
                <a:gd name="T162" fmla="*/ 216 h 21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180" h="216">
                  <a:moveTo>
                    <a:pt x="144" y="138"/>
                  </a:moveTo>
                  <a:lnTo>
                    <a:pt x="138" y="150"/>
                  </a:lnTo>
                  <a:lnTo>
                    <a:pt x="132" y="168"/>
                  </a:lnTo>
                  <a:lnTo>
                    <a:pt x="114" y="174"/>
                  </a:lnTo>
                  <a:lnTo>
                    <a:pt x="90" y="180"/>
                  </a:lnTo>
                  <a:lnTo>
                    <a:pt x="66" y="174"/>
                  </a:lnTo>
                  <a:lnTo>
                    <a:pt x="48" y="162"/>
                  </a:lnTo>
                  <a:lnTo>
                    <a:pt x="42" y="144"/>
                  </a:lnTo>
                  <a:lnTo>
                    <a:pt x="36" y="114"/>
                  </a:lnTo>
                  <a:lnTo>
                    <a:pt x="180" y="114"/>
                  </a:lnTo>
                  <a:lnTo>
                    <a:pt x="180" y="90"/>
                  </a:lnTo>
                  <a:lnTo>
                    <a:pt x="174" y="66"/>
                  </a:lnTo>
                  <a:lnTo>
                    <a:pt x="168" y="48"/>
                  </a:lnTo>
                  <a:lnTo>
                    <a:pt x="156" y="30"/>
                  </a:lnTo>
                  <a:lnTo>
                    <a:pt x="144" y="18"/>
                  </a:lnTo>
                  <a:lnTo>
                    <a:pt x="132" y="6"/>
                  </a:lnTo>
                  <a:lnTo>
                    <a:pt x="114" y="0"/>
                  </a:lnTo>
                  <a:lnTo>
                    <a:pt x="96" y="0"/>
                  </a:lnTo>
                  <a:lnTo>
                    <a:pt x="72" y="0"/>
                  </a:lnTo>
                  <a:lnTo>
                    <a:pt x="54" y="6"/>
                  </a:lnTo>
                  <a:lnTo>
                    <a:pt x="36" y="18"/>
                  </a:lnTo>
                  <a:lnTo>
                    <a:pt x="24" y="30"/>
                  </a:lnTo>
                  <a:lnTo>
                    <a:pt x="12" y="48"/>
                  </a:lnTo>
                  <a:lnTo>
                    <a:pt x="6" y="66"/>
                  </a:lnTo>
                  <a:lnTo>
                    <a:pt x="0" y="84"/>
                  </a:lnTo>
                  <a:lnTo>
                    <a:pt x="0" y="108"/>
                  </a:lnTo>
                  <a:lnTo>
                    <a:pt x="0" y="132"/>
                  </a:lnTo>
                  <a:lnTo>
                    <a:pt x="6" y="150"/>
                  </a:lnTo>
                  <a:lnTo>
                    <a:pt x="12" y="168"/>
                  </a:lnTo>
                  <a:lnTo>
                    <a:pt x="24" y="186"/>
                  </a:lnTo>
                  <a:lnTo>
                    <a:pt x="36" y="198"/>
                  </a:lnTo>
                  <a:lnTo>
                    <a:pt x="48" y="210"/>
                  </a:lnTo>
                  <a:lnTo>
                    <a:pt x="66" y="216"/>
                  </a:lnTo>
                  <a:lnTo>
                    <a:pt x="90" y="216"/>
                  </a:lnTo>
                  <a:lnTo>
                    <a:pt x="108" y="216"/>
                  </a:lnTo>
                  <a:lnTo>
                    <a:pt x="126" y="210"/>
                  </a:lnTo>
                  <a:lnTo>
                    <a:pt x="132" y="204"/>
                  </a:lnTo>
                  <a:lnTo>
                    <a:pt x="144" y="198"/>
                  </a:lnTo>
                  <a:lnTo>
                    <a:pt x="162" y="180"/>
                  </a:lnTo>
                  <a:lnTo>
                    <a:pt x="174" y="168"/>
                  </a:lnTo>
                  <a:lnTo>
                    <a:pt x="180" y="150"/>
                  </a:lnTo>
                  <a:lnTo>
                    <a:pt x="180" y="138"/>
                  </a:lnTo>
                  <a:lnTo>
                    <a:pt x="144" y="138"/>
                  </a:lnTo>
                  <a:close/>
                  <a:moveTo>
                    <a:pt x="36" y="90"/>
                  </a:moveTo>
                  <a:lnTo>
                    <a:pt x="42" y="66"/>
                  </a:lnTo>
                  <a:lnTo>
                    <a:pt x="54" y="48"/>
                  </a:lnTo>
                  <a:lnTo>
                    <a:pt x="66" y="36"/>
                  </a:lnTo>
                  <a:lnTo>
                    <a:pt x="90" y="30"/>
                  </a:lnTo>
                  <a:lnTo>
                    <a:pt x="114" y="36"/>
                  </a:lnTo>
                  <a:lnTo>
                    <a:pt x="132" y="48"/>
                  </a:lnTo>
                  <a:lnTo>
                    <a:pt x="144" y="66"/>
                  </a:lnTo>
                  <a:lnTo>
                    <a:pt x="144" y="90"/>
                  </a:lnTo>
                  <a:lnTo>
                    <a:pt x="36" y="90"/>
                  </a:lnTo>
                  <a:close/>
                </a:path>
              </a:pathLst>
            </a:custGeom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0">
              <a:schemeClr val="accent2"/>
            </a:lnRef>
            <a:fillRef idx="1002">
              <a:schemeClr val="dk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/>
            <a:lstStyle/>
            <a:p>
              <a:endParaRPr lang="es-MX"/>
            </a:p>
          </p:txBody>
        </p:sp>
        <p:sp>
          <p:nvSpPr>
            <p:cNvPr id="12" name="Freeform 9"/>
            <p:cNvSpPr>
              <a:spLocks/>
            </p:cNvSpPr>
            <p:nvPr/>
          </p:nvSpPr>
          <p:spPr bwMode="auto">
            <a:xfrm>
              <a:off x="4562" y="2171"/>
              <a:ext cx="351" cy="655"/>
            </a:xfrm>
            <a:custGeom>
              <a:avLst/>
              <a:gdLst>
                <a:gd name="T0" fmla="*/ 2147483646 w 102"/>
                <a:gd name="T1" fmla="*/ 2147483646 h 210"/>
                <a:gd name="T2" fmla="*/ 2147483646 w 102"/>
                <a:gd name="T3" fmla="*/ 2147483646 h 210"/>
                <a:gd name="T4" fmla="*/ 2147483646 w 102"/>
                <a:gd name="T5" fmla="*/ 2147483646 h 210"/>
                <a:gd name="T6" fmla="*/ 2147483646 w 102"/>
                <a:gd name="T7" fmla="*/ 2147483646 h 210"/>
                <a:gd name="T8" fmla="*/ 2147483646 w 102"/>
                <a:gd name="T9" fmla="*/ 2147483646 h 210"/>
                <a:gd name="T10" fmla="*/ 2147483646 w 102"/>
                <a:gd name="T11" fmla="*/ 2147483646 h 210"/>
                <a:gd name="T12" fmla="*/ 2147483646 w 102"/>
                <a:gd name="T13" fmla="*/ 0 h 210"/>
                <a:gd name="T14" fmla="*/ 2147483646 w 102"/>
                <a:gd name="T15" fmla="*/ 0 h 210"/>
                <a:gd name="T16" fmla="*/ 2147483646 w 102"/>
                <a:gd name="T17" fmla="*/ 0 h 210"/>
                <a:gd name="T18" fmla="*/ 2147483646 w 102"/>
                <a:gd name="T19" fmla="*/ 2147483646 h 210"/>
                <a:gd name="T20" fmla="*/ 2147483646 w 102"/>
                <a:gd name="T21" fmla="*/ 2147483646 h 210"/>
                <a:gd name="T22" fmla="*/ 2147483646 w 102"/>
                <a:gd name="T23" fmla="*/ 2147483646 h 210"/>
                <a:gd name="T24" fmla="*/ 2147483646 w 102"/>
                <a:gd name="T25" fmla="*/ 2147483646 h 210"/>
                <a:gd name="T26" fmla="*/ 2147483646 w 102"/>
                <a:gd name="T27" fmla="*/ 2147483646 h 210"/>
                <a:gd name="T28" fmla="*/ 0 w 102"/>
                <a:gd name="T29" fmla="*/ 2147483646 h 210"/>
                <a:gd name="T30" fmla="*/ 0 w 102"/>
                <a:gd name="T31" fmla="*/ 2147483646 h 210"/>
                <a:gd name="T32" fmla="*/ 2147483646 w 102"/>
                <a:gd name="T33" fmla="*/ 2147483646 h 210"/>
                <a:gd name="T34" fmla="*/ 2147483646 w 102"/>
                <a:gd name="T35" fmla="*/ 2147483646 h 210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102"/>
                <a:gd name="T55" fmla="*/ 0 h 210"/>
                <a:gd name="T56" fmla="*/ 102 w 102"/>
                <a:gd name="T57" fmla="*/ 210 h 210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102" h="210">
                  <a:moveTo>
                    <a:pt x="36" y="90"/>
                  </a:moveTo>
                  <a:lnTo>
                    <a:pt x="42" y="66"/>
                  </a:lnTo>
                  <a:lnTo>
                    <a:pt x="48" y="54"/>
                  </a:lnTo>
                  <a:lnTo>
                    <a:pt x="66" y="42"/>
                  </a:lnTo>
                  <a:lnTo>
                    <a:pt x="84" y="36"/>
                  </a:lnTo>
                  <a:lnTo>
                    <a:pt x="102" y="36"/>
                  </a:lnTo>
                  <a:lnTo>
                    <a:pt x="102" y="0"/>
                  </a:lnTo>
                  <a:lnTo>
                    <a:pt x="96" y="0"/>
                  </a:lnTo>
                  <a:lnTo>
                    <a:pt x="90" y="0"/>
                  </a:lnTo>
                  <a:lnTo>
                    <a:pt x="72" y="6"/>
                  </a:lnTo>
                  <a:lnTo>
                    <a:pt x="60" y="12"/>
                  </a:lnTo>
                  <a:lnTo>
                    <a:pt x="48" y="24"/>
                  </a:lnTo>
                  <a:lnTo>
                    <a:pt x="36" y="42"/>
                  </a:lnTo>
                  <a:lnTo>
                    <a:pt x="36" y="6"/>
                  </a:lnTo>
                  <a:lnTo>
                    <a:pt x="0" y="6"/>
                  </a:lnTo>
                  <a:lnTo>
                    <a:pt x="0" y="210"/>
                  </a:lnTo>
                  <a:lnTo>
                    <a:pt x="36" y="210"/>
                  </a:lnTo>
                  <a:lnTo>
                    <a:pt x="36" y="90"/>
                  </a:lnTo>
                  <a:close/>
                </a:path>
              </a:pathLst>
            </a:custGeom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0">
              <a:schemeClr val="accent2"/>
            </a:lnRef>
            <a:fillRef idx="1002">
              <a:schemeClr val="dk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/>
            <a:lstStyle/>
            <a:p>
              <a:endParaRPr lang="es-MX"/>
            </a:p>
          </p:txBody>
        </p:sp>
        <p:sp>
          <p:nvSpPr>
            <p:cNvPr id="13" name="Freeform 10"/>
            <p:cNvSpPr>
              <a:spLocks noEditPoints="1"/>
            </p:cNvSpPr>
            <p:nvPr/>
          </p:nvSpPr>
          <p:spPr bwMode="auto">
            <a:xfrm>
              <a:off x="4934" y="2171"/>
              <a:ext cx="662" cy="673"/>
            </a:xfrm>
            <a:custGeom>
              <a:avLst/>
              <a:gdLst>
                <a:gd name="T0" fmla="*/ 2147483646 w 192"/>
                <a:gd name="T1" fmla="*/ 2147483646 h 216"/>
                <a:gd name="T2" fmla="*/ 2147483646 w 192"/>
                <a:gd name="T3" fmla="*/ 2147483646 h 216"/>
                <a:gd name="T4" fmla="*/ 2147483646 w 192"/>
                <a:gd name="T5" fmla="*/ 2147483646 h 216"/>
                <a:gd name="T6" fmla="*/ 2147483646 w 192"/>
                <a:gd name="T7" fmla="*/ 2147483646 h 216"/>
                <a:gd name="T8" fmla="*/ 2147483646 w 192"/>
                <a:gd name="T9" fmla="*/ 2147483646 h 216"/>
                <a:gd name="T10" fmla="*/ 2147483646 w 192"/>
                <a:gd name="T11" fmla="*/ 2147483646 h 216"/>
                <a:gd name="T12" fmla="*/ 2147483646 w 192"/>
                <a:gd name="T13" fmla="*/ 2147483646 h 216"/>
                <a:gd name="T14" fmla="*/ 2147483646 w 192"/>
                <a:gd name="T15" fmla="*/ 2147483646 h 216"/>
                <a:gd name="T16" fmla="*/ 2147483646 w 192"/>
                <a:gd name="T17" fmla="*/ 2147483646 h 216"/>
                <a:gd name="T18" fmla="*/ 0 w 192"/>
                <a:gd name="T19" fmla="*/ 2147483646 h 216"/>
                <a:gd name="T20" fmla="*/ 2147483646 w 192"/>
                <a:gd name="T21" fmla="*/ 2147483646 h 216"/>
                <a:gd name="T22" fmla="*/ 2147483646 w 192"/>
                <a:gd name="T23" fmla="*/ 2147483646 h 216"/>
                <a:gd name="T24" fmla="*/ 2147483646 w 192"/>
                <a:gd name="T25" fmla="*/ 2147483646 h 216"/>
                <a:gd name="T26" fmla="*/ 2147483646 w 192"/>
                <a:gd name="T27" fmla="*/ 2147483646 h 216"/>
                <a:gd name="T28" fmla="*/ 2147483646 w 192"/>
                <a:gd name="T29" fmla="*/ 2147483646 h 216"/>
                <a:gd name="T30" fmla="*/ 2147483646 w 192"/>
                <a:gd name="T31" fmla="*/ 2147483646 h 216"/>
                <a:gd name="T32" fmla="*/ 2147483646 w 192"/>
                <a:gd name="T33" fmla="*/ 2147483646 h 216"/>
                <a:gd name="T34" fmla="*/ 2147483646 w 192"/>
                <a:gd name="T35" fmla="*/ 2147483646 h 216"/>
                <a:gd name="T36" fmla="*/ 2147483646 w 192"/>
                <a:gd name="T37" fmla="*/ 2147483646 h 216"/>
                <a:gd name="T38" fmla="*/ 2147483646 w 192"/>
                <a:gd name="T39" fmla="*/ 2147483646 h 216"/>
                <a:gd name="T40" fmla="*/ 2147483646 w 192"/>
                <a:gd name="T41" fmla="*/ 2147483646 h 216"/>
                <a:gd name="T42" fmla="*/ 2147483646 w 192"/>
                <a:gd name="T43" fmla="*/ 2147483646 h 216"/>
                <a:gd name="T44" fmla="*/ 2147483646 w 192"/>
                <a:gd name="T45" fmla="*/ 2147483646 h 216"/>
                <a:gd name="T46" fmla="*/ 2147483646 w 192"/>
                <a:gd name="T47" fmla="*/ 0 h 216"/>
                <a:gd name="T48" fmla="*/ 2147483646 w 192"/>
                <a:gd name="T49" fmla="*/ 2147483646 h 216"/>
                <a:gd name="T50" fmla="*/ 2147483646 w 192"/>
                <a:gd name="T51" fmla="*/ 2147483646 h 216"/>
                <a:gd name="T52" fmla="*/ 2147483646 w 192"/>
                <a:gd name="T53" fmla="*/ 2147483646 h 216"/>
                <a:gd name="T54" fmla="*/ 2147483646 w 192"/>
                <a:gd name="T55" fmla="*/ 2147483646 h 216"/>
                <a:gd name="T56" fmla="*/ 2147483646 w 192"/>
                <a:gd name="T57" fmla="*/ 2147483646 h 216"/>
                <a:gd name="T58" fmla="*/ 2147483646 w 192"/>
                <a:gd name="T59" fmla="*/ 2147483646 h 216"/>
                <a:gd name="T60" fmla="*/ 2147483646 w 192"/>
                <a:gd name="T61" fmla="*/ 2147483646 h 216"/>
                <a:gd name="T62" fmla="*/ 2147483646 w 192"/>
                <a:gd name="T63" fmla="*/ 2147483646 h 216"/>
                <a:gd name="T64" fmla="*/ 2147483646 w 192"/>
                <a:gd name="T65" fmla="*/ 2147483646 h 216"/>
                <a:gd name="T66" fmla="*/ 2147483646 w 192"/>
                <a:gd name="T67" fmla="*/ 2147483646 h 216"/>
                <a:gd name="T68" fmla="*/ 2147483646 w 192"/>
                <a:gd name="T69" fmla="*/ 2147483646 h 216"/>
                <a:gd name="T70" fmla="*/ 2147483646 w 192"/>
                <a:gd name="T71" fmla="*/ 2147483646 h 216"/>
                <a:gd name="T72" fmla="*/ 2147483646 w 192"/>
                <a:gd name="T73" fmla="*/ 2147483646 h 21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192"/>
                <a:gd name="T112" fmla="*/ 0 h 216"/>
                <a:gd name="T113" fmla="*/ 192 w 192"/>
                <a:gd name="T114" fmla="*/ 216 h 21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192" h="216">
                  <a:moveTo>
                    <a:pt x="42" y="66"/>
                  </a:moveTo>
                  <a:lnTo>
                    <a:pt x="42" y="54"/>
                  </a:lnTo>
                  <a:lnTo>
                    <a:pt x="48" y="42"/>
                  </a:lnTo>
                  <a:lnTo>
                    <a:pt x="66" y="36"/>
                  </a:lnTo>
                  <a:lnTo>
                    <a:pt x="90" y="30"/>
                  </a:lnTo>
                  <a:lnTo>
                    <a:pt x="108" y="30"/>
                  </a:lnTo>
                  <a:lnTo>
                    <a:pt x="120" y="36"/>
                  </a:lnTo>
                  <a:lnTo>
                    <a:pt x="132" y="48"/>
                  </a:lnTo>
                  <a:lnTo>
                    <a:pt x="132" y="60"/>
                  </a:lnTo>
                  <a:lnTo>
                    <a:pt x="132" y="72"/>
                  </a:lnTo>
                  <a:lnTo>
                    <a:pt x="126" y="78"/>
                  </a:lnTo>
                  <a:lnTo>
                    <a:pt x="120" y="84"/>
                  </a:lnTo>
                  <a:lnTo>
                    <a:pt x="114" y="84"/>
                  </a:lnTo>
                  <a:lnTo>
                    <a:pt x="60" y="90"/>
                  </a:lnTo>
                  <a:lnTo>
                    <a:pt x="42" y="96"/>
                  </a:lnTo>
                  <a:lnTo>
                    <a:pt x="30" y="102"/>
                  </a:lnTo>
                  <a:lnTo>
                    <a:pt x="18" y="108"/>
                  </a:lnTo>
                  <a:lnTo>
                    <a:pt x="12" y="120"/>
                  </a:lnTo>
                  <a:lnTo>
                    <a:pt x="0" y="138"/>
                  </a:lnTo>
                  <a:lnTo>
                    <a:pt x="0" y="150"/>
                  </a:lnTo>
                  <a:lnTo>
                    <a:pt x="6" y="174"/>
                  </a:lnTo>
                  <a:lnTo>
                    <a:pt x="18" y="198"/>
                  </a:lnTo>
                  <a:lnTo>
                    <a:pt x="36" y="210"/>
                  </a:lnTo>
                  <a:lnTo>
                    <a:pt x="66" y="216"/>
                  </a:lnTo>
                  <a:lnTo>
                    <a:pt x="90" y="210"/>
                  </a:lnTo>
                  <a:lnTo>
                    <a:pt x="108" y="204"/>
                  </a:lnTo>
                  <a:lnTo>
                    <a:pt x="120" y="186"/>
                  </a:lnTo>
                  <a:lnTo>
                    <a:pt x="132" y="174"/>
                  </a:lnTo>
                  <a:lnTo>
                    <a:pt x="138" y="192"/>
                  </a:lnTo>
                  <a:lnTo>
                    <a:pt x="144" y="204"/>
                  </a:lnTo>
                  <a:lnTo>
                    <a:pt x="156" y="210"/>
                  </a:lnTo>
                  <a:lnTo>
                    <a:pt x="174" y="216"/>
                  </a:lnTo>
                  <a:lnTo>
                    <a:pt x="180" y="216"/>
                  </a:lnTo>
                  <a:lnTo>
                    <a:pt x="186" y="216"/>
                  </a:lnTo>
                  <a:lnTo>
                    <a:pt x="192" y="210"/>
                  </a:lnTo>
                  <a:lnTo>
                    <a:pt x="192" y="186"/>
                  </a:lnTo>
                  <a:lnTo>
                    <a:pt x="186" y="186"/>
                  </a:lnTo>
                  <a:lnTo>
                    <a:pt x="180" y="186"/>
                  </a:lnTo>
                  <a:lnTo>
                    <a:pt x="174" y="186"/>
                  </a:lnTo>
                  <a:lnTo>
                    <a:pt x="174" y="180"/>
                  </a:lnTo>
                  <a:lnTo>
                    <a:pt x="168" y="180"/>
                  </a:lnTo>
                  <a:lnTo>
                    <a:pt x="168" y="174"/>
                  </a:lnTo>
                  <a:lnTo>
                    <a:pt x="168" y="60"/>
                  </a:lnTo>
                  <a:lnTo>
                    <a:pt x="168" y="42"/>
                  </a:lnTo>
                  <a:lnTo>
                    <a:pt x="156" y="30"/>
                  </a:lnTo>
                  <a:lnTo>
                    <a:pt x="150" y="18"/>
                  </a:lnTo>
                  <a:lnTo>
                    <a:pt x="138" y="12"/>
                  </a:lnTo>
                  <a:lnTo>
                    <a:pt x="108" y="0"/>
                  </a:lnTo>
                  <a:lnTo>
                    <a:pt x="90" y="0"/>
                  </a:lnTo>
                  <a:lnTo>
                    <a:pt x="60" y="6"/>
                  </a:lnTo>
                  <a:lnTo>
                    <a:pt x="36" y="12"/>
                  </a:lnTo>
                  <a:lnTo>
                    <a:pt x="24" y="24"/>
                  </a:lnTo>
                  <a:lnTo>
                    <a:pt x="18" y="36"/>
                  </a:lnTo>
                  <a:lnTo>
                    <a:pt x="12" y="48"/>
                  </a:lnTo>
                  <a:lnTo>
                    <a:pt x="12" y="66"/>
                  </a:lnTo>
                  <a:lnTo>
                    <a:pt x="42" y="66"/>
                  </a:lnTo>
                  <a:close/>
                  <a:moveTo>
                    <a:pt x="132" y="138"/>
                  </a:moveTo>
                  <a:lnTo>
                    <a:pt x="126" y="156"/>
                  </a:lnTo>
                  <a:lnTo>
                    <a:pt x="114" y="168"/>
                  </a:lnTo>
                  <a:lnTo>
                    <a:pt x="96" y="174"/>
                  </a:lnTo>
                  <a:lnTo>
                    <a:pt x="72" y="180"/>
                  </a:lnTo>
                  <a:lnTo>
                    <a:pt x="54" y="180"/>
                  </a:lnTo>
                  <a:lnTo>
                    <a:pt x="48" y="168"/>
                  </a:lnTo>
                  <a:lnTo>
                    <a:pt x="36" y="162"/>
                  </a:lnTo>
                  <a:lnTo>
                    <a:pt x="36" y="144"/>
                  </a:lnTo>
                  <a:lnTo>
                    <a:pt x="42" y="132"/>
                  </a:lnTo>
                  <a:lnTo>
                    <a:pt x="48" y="120"/>
                  </a:lnTo>
                  <a:lnTo>
                    <a:pt x="66" y="120"/>
                  </a:lnTo>
                  <a:lnTo>
                    <a:pt x="78" y="114"/>
                  </a:lnTo>
                  <a:lnTo>
                    <a:pt x="102" y="108"/>
                  </a:lnTo>
                  <a:lnTo>
                    <a:pt x="120" y="108"/>
                  </a:lnTo>
                  <a:lnTo>
                    <a:pt x="126" y="108"/>
                  </a:lnTo>
                  <a:lnTo>
                    <a:pt x="132" y="102"/>
                  </a:lnTo>
                  <a:lnTo>
                    <a:pt x="132" y="138"/>
                  </a:lnTo>
                  <a:close/>
                </a:path>
              </a:pathLst>
            </a:custGeom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0">
              <a:schemeClr val="accent2"/>
            </a:lnRef>
            <a:fillRef idx="1002">
              <a:schemeClr val="dk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/>
            <a:lstStyle/>
            <a:p>
              <a:endParaRPr lang="es-MX"/>
            </a:p>
          </p:txBody>
        </p:sp>
      </p:grpSp>
      <p:sp>
        <p:nvSpPr>
          <p:cNvPr id="14" name="13 Rectángulo"/>
          <p:cNvSpPr/>
          <p:nvPr/>
        </p:nvSpPr>
        <p:spPr>
          <a:xfrm>
            <a:off x="1917808" y="188640"/>
            <a:ext cx="5750536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es-MX" sz="2000" b="1" dirty="0" smtClean="0">
                <a:effectLst/>
                <a:latin typeface="Leelawadee"/>
                <a:ea typeface="Calibri"/>
                <a:cs typeface="Times New Roman"/>
              </a:rPr>
              <a:t>SERVICIOS DE SALUD DE SAN LUIS POTOSÍ</a:t>
            </a:r>
            <a:endParaRPr lang="es-MX" sz="2000" dirty="0" smtClean="0">
              <a:effectLst/>
              <a:latin typeface="Calibri"/>
              <a:ea typeface="Calibri"/>
              <a:cs typeface="Times New Roman"/>
            </a:endParaRPr>
          </a:p>
          <a:p>
            <a:pPr algn="ctr">
              <a:spcAft>
                <a:spcPts val="0"/>
              </a:spcAft>
            </a:pPr>
            <a:r>
              <a:rPr lang="es-MX" sz="1600" b="1" dirty="0" smtClean="0">
                <a:effectLst/>
                <a:latin typeface="Leelawadee"/>
                <a:ea typeface="Calibri"/>
                <a:cs typeface="Times New Roman"/>
              </a:rPr>
              <a:t>DIRECCIÓN DE SALUD PÚBLICA</a:t>
            </a:r>
            <a:endParaRPr lang="es-MX" sz="1600" dirty="0" smtClean="0">
              <a:effectLst/>
              <a:latin typeface="Calibri"/>
              <a:ea typeface="Calibri"/>
              <a:cs typeface="Times New Roman"/>
            </a:endParaRPr>
          </a:p>
          <a:p>
            <a:pPr algn="ctr">
              <a:spcAft>
                <a:spcPts val="0"/>
              </a:spcAft>
            </a:pPr>
            <a:r>
              <a:rPr lang="es-MX" sz="1600" b="1" dirty="0" smtClean="0">
                <a:effectLst/>
                <a:latin typeface="Leelawadee"/>
                <a:ea typeface="Calibri"/>
                <a:cs typeface="Times New Roman"/>
              </a:rPr>
              <a:t>SUBDIRECCIÓN DE EPIDEMIOLOGÍA</a:t>
            </a:r>
            <a:endParaRPr lang="es-MX" sz="1600" dirty="0" smtClean="0">
              <a:effectLst/>
              <a:latin typeface="Calibri"/>
              <a:ea typeface="Calibri"/>
              <a:cs typeface="Times New Roman"/>
            </a:endParaRPr>
          </a:p>
          <a:p>
            <a:pPr algn="ctr">
              <a:spcAft>
                <a:spcPts val="0"/>
              </a:spcAft>
            </a:pPr>
            <a:r>
              <a:rPr lang="es-MX" sz="1600" b="1" dirty="0" smtClean="0">
                <a:effectLst/>
                <a:latin typeface="Leelawadee"/>
                <a:ea typeface="Calibri"/>
                <a:cs typeface="Times New Roman"/>
              </a:rPr>
              <a:t>PROGRAMA MICOBACTERIOSIS</a:t>
            </a:r>
            <a:endParaRPr lang="es-MX" sz="1600" dirty="0">
              <a:effectLst/>
              <a:latin typeface="Calibri"/>
              <a:ea typeface="Calibri"/>
              <a:cs typeface="Times New Roman"/>
            </a:endParaRPr>
          </a:p>
        </p:txBody>
      </p:sp>
      <p:pic>
        <p:nvPicPr>
          <p:cNvPr id="15" name="Picture 3" descr="C:\Users\Nayeli\Desktop\red taes2 nuevo TB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43980" y="4927429"/>
            <a:ext cx="1338960" cy="11658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56770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1066800"/>
          </a:xfrm>
        </p:spPr>
        <p:txBody>
          <a:bodyPr>
            <a:normAutofit/>
          </a:bodyPr>
          <a:lstStyle/>
          <a:p>
            <a:pPr algn="r"/>
            <a:r>
              <a:rPr lang="es-MX" sz="4400" b="1" dirty="0" smtClean="0"/>
              <a:t>Estrategias </a:t>
            </a:r>
            <a:r>
              <a:rPr lang="es-MX" sz="4400" b="1" dirty="0" smtClean="0"/>
              <a:t>2019</a:t>
            </a:r>
            <a:endParaRPr lang="es-MX" sz="4400" b="1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683568" y="1484784"/>
            <a:ext cx="8208912" cy="4325112"/>
          </a:xfrm>
        </p:spPr>
        <p:txBody>
          <a:bodyPr>
            <a:noAutofit/>
          </a:bodyPr>
          <a:lstStyle/>
          <a:p>
            <a:r>
              <a:rPr lang="es-MX" sz="2400" dirty="0" smtClean="0"/>
              <a:t>Supervisión al 100% de las unidades médicas</a:t>
            </a:r>
          </a:p>
          <a:p>
            <a:r>
              <a:rPr lang="es-MX" sz="2400" dirty="0" smtClean="0"/>
              <a:t>Búsqueda intencionada de casos nuevos TB-</a:t>
            </a:r>
            <a:r>
              <a:rPr lang="es-MX" sz="2400" dirty="0" err="1" smtClean="0"/>
              <a:t>Lp</a:t>
            </a:r>
            <a:endParaRPr lang="es-MX" sz="2400" dirty="0" smtClean="0"/>
          </a:p>
          <a:p>
            <a:r>
              <a:rPr lang="es-MX" sz="2400" dirty="0" smtClean="0"/>
              <a:t>Pesquisa en localidades con antecedente de casos TB-</a:t>
            </a:r>
            <a:r>
              <a:rPr lang="es-MX" sz="2400" dirty="0" err="1" smtClean="0"/>
              <a:t>Lp</a:t>
            </a:r>
            <a:endParaRPr lang="es-MX" sz="2400" dirty="0" smtClean="0"/>
          </a:p>
          <a:p>
            <a:r>
              <a:rPr lang="es-MX" sz="2400" dirty="0" smtClean="0"/>
              <a:t>Control bacteriológico puntual a casos con TBP </a:t>
            </a:r>
          </a:p>
          <a:p>
            <a:r>
              <a:rPr lang="es-MX" sz="2400" dirty="0" smtClean="0"/>
              <a:t>Muestras de calidad</a:t>
            </a:r>
          </a:p>
          <a:p>
            <a:r>
              <a:rPr lang="es-MX" sz="2400" dirty="0" smtClean="0"/>
              <a:t>Coordinación Sector Salud (público y privado)</a:t>
            </a:r>
          </a:p>
          <a:p>
            <a:r>
              <a:rPr lang="es-MX" sz="2400" dirty="0" smtClean="0"/>
              <a:t>Notificación de casos </a:t>
            </a:r>
          </a:p>
          <a:p>
            <a:r>
              <a:rPr lang="es-MX" sz="2400" dirty="0" smtClean="0"/>
              <a:t>Actualización de Plataforma</a:t>
            </a:r>
          </a:p>
          <a:p>
            <a:r>
              <a:rPr lang="es-MX" sz="2400" dirty="0" smtClean="0"/>
              <a:t>Análisis de Indicadores CAMEX mensual </a:t>
            </a:r>
          </a:p>
          <a:p>
            <a:r>
              <a:rPr lang="es-MX" sz="2400" dirty="0" smtClean="0"/>
              <a:t>TAES </a:t>
            </a:r>
          </a:p>
          <a:p>
            <a:r>
              <a:rPr lang="es-MX" sz="2400" dirty="0" smtClean="0"/>
              <a:t>Fortalecer las actividades de ACMS………</a:t>
            </a:r>
            <a:endParaRPr lang="es-MX" sz="2400" dirty="0" smtClean="0"/>
          </a:p>
          <a:p>
            <a:endParaRPr lang="es-MX" sz="2400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404664"/>
            <a:ext cx="1598772" cy="5955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42544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413791" y="5949280"/>
            <a:ext cx="831641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4000" b="1" i="1" dirty="0" smtClean="0">
                <a:latin typeface="Calibri" panose="020F0502020204030204" pitchFamily="34" charset="0"/>
              </a:rPr>
              <a:t>“2019…………….”</a:t>
            </a:r>
            <a:endParaRPr lang="es-MX" sz="4000" b="1" i="1" dirty="0">
              <a:latin typeface="Calibri" panose="020F0502020204030204" pitchFamily="34" charset="0"/>
            </a:endParaRP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63928" y="-102164"/>
            <a:ext cx="5531411" cy="52269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860560">
            <a:off x="959888" y="1251090"/>
            <a:ext cx="3939482" cy="41357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CuadroTexto 6"/>
          <p:cNvSpPr txBox="1"/>
          <p:nvPr/>
        </p:nvSpPr>
        <p:spPr>
          <a:xfrm rot="21050846">
            <a:off x="5214551" y="2606021"/>
            <a:ext cx="2096589" cy="984885"/>
          </a:xfrm>
          <a:prstGeom prst="rect">
            <a:avLst/>
          </a:prstGeom>
          <a:solidFill>
            <a:srgbClr val="C0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MX" sz="2900" b="1" dirty="0" smtClean="0">
                <a:solidFill>
                  <a:schemeClr val="bg1"/>
                </a:solidFill>
              </a:rPr>
              <a:t>Eliminación </a:t>
            </a:r>
          </a:p>
          <a:p>
            <a:pPr algn="ctr"/>
            <a:r>
              <a:rPr lang="es-MX" sz="2900" b="1" dirty="0" smtClean="0">
                <a:solidFill>
                  <a:schemeClr val="bg1"/>
                </a:solidFill>
              </a:rPr>
              <a:t>Lepra</a:t>
            </a:r>
            <a:endParaRPr lang="es-MX" sz="29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1018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1066800"/>
          </a:xfrm>
        </p:spPr>
        <p:txBody>
          <a:bodyPr>
            <a:normAutofit/>
          </a:bodyPr>
          <a:lstStyle/>
          <a:p>
            <a:pPr algn="r"/>
            <a:r>
              <a:rPr lang="es-MX" sz="4400" b="1" dirty="0" smtClean="0"/>
              <a:t>Componentes</a:t>
            </a:r>
            <a:endParaRPr lang="es-MX" sz="4400" b="1" dirty="0"/>
          </a:p>
        </p:txBody>
      </p:sp>
      <p:graphicFrame>
        <p:nvGraphicFramePr>
          <p:cNvPr id="16" name="Diagrama 15"/>
          <p:cNvGraphicFramePr/>
          <p:nvPr>
            <p:extLst>
              <p:ext uri="{D42A27DB-BD31-4B8C-83A1-F6EECF244321}">
                <p14:modId xmlns:p14="http://schemas.microsoft.com/office/powerpoint/2010/main" val="2194011109"/>
              </p:ext>
            </p:extLst>
          </p:nvPr>
        </p:nvGraphicFramePr>
        <p:xfrm>
          <a:off x="899592" y="2204864"/>
          <a:ext cx="6768752" cy="21015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3028" y="260648"/>
            <a:ext cx="1598772" cy="5955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12272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01960"/>
            <a:ext cx="8229600" cy="1066800"/>
          </a:xfrm>
        </p:spPr>
        <p:txBody>
          <a:bodyPr/>
          <a:lstStyle/>
          <a:p>
            <a:pPr algn="r"/>
            <a:r>
              <a:rPr lang="es-MX" b="1" dirty="0" smtClean="0"/>
              <a:t>Metas y Avances 2018</a:t>
            </a:r>
            <a:endParaRPr lang="es-MX" b="1" dirty="0"/>
          </a:p>
        </p:txBody>
      </p:sp>
      <p:sp>
        <p:nvSpPr>
          <p:cNvPr id="21" name="1 Título"/>
          <p:cNvSpPr txBox="1">
            <a:spLocks/>
          </p:cNvSpPr>
          <p:nvPr/>
        </p:nvSpPr>
        <p:spPr>
          <a:xfrm>
            <a:off x="6444208" y="6183006"/>
            <a:ext cx="2520280" cy="580692"/>
          </a:xfrm>
          <a:prstGeom prst="rect">
            <a:avLst/>
          </a:prstGeom>
        </p:spPr>
        <p:txBody>
          <a:bodyPr vert="horz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sz="800" i="1" dirty="0" smtClean="0">
                <a:solidFill>
                  <a:schemeClr val="tx1"/>
                </a:solidFill>
              </a:rPr>
              <a:t>Fuente: SIS, SUIVE, *PUI cohorte ene-</a:t>
            </a:r>
            <a:r>
              <a:rPr lang="es-MX" sz="800" i="1" dirty="0" err="1" smtClean="0">
                <a:solidFill>
                  <a:schemeClr val="tx1"/>
                </a:solidFill>
              </a:rPr>
              <a:t>may</a:t>
            </a:r>
            <a:r>
              <a:rPr lang="es-MX" sz="800" i="1" dirty="0" smtClean="0">
                <a:solidFill>
                  <a:schemeClr val="tx1"/>
                </a:solidFill>
              </a:rPr>
              <a:t> 2018  Informe de laboratorio ene-nov 2018</a:t>
            </a:r>
            <a:endParaRPr lang="es-MX" sz="800" i="1" dirty="0">
              <a:solidFill>
                <a:schemeClr val="tx1"/>
              </a:solidFill>
            </a:endParaRPr>
          </a:p>
        </p:txBody>
      </p:sp>
      <p:sp>
        <p:nvSpPr>
          <p:cNvPr id="5" name="1 Título"/>
          <p:cNvSpPr txBox="1">
            <a:spLocks/>
          </p:cNvSpPr>
          <p:nvPr/>
        </p:nvSpPr>
        <p:spPr>
          <a:xfrm>
            <a:off x="457200" y="1124744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s-MX" sz="2000" dirty="0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3028" y="260648"/>
            <a:ext cx="1598772" cy="5955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4" name="3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63873305"/>
              </p:ext>
            </p:extLst>
          </p:nvPr>
        </p:nvGraphicFramePr>
        <p:xfrm>
          <a:off x="1619672" y="1539307"/>
          <a:ext cx="6696744" cy="426595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95786"/>
                <a:gridCol w="1162857"/>
                <a:gridCol w="1538101"/>
              </a:tblGrid>
              <a:tr h="699797">
                <a:tc>
                  <a:txBody>
                    <a:bodyPr/>
                    <a:lstStyle/>
                    <a:p>
                      <a:r>
                        <a:rPr lang="es-MX" sz="2800" dirty="0" smtClean="0"/>
                        <a:t>Indicador</a:t>
                      </a:r>
                      <a:endParaRPr lang="es-MX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2800" dirty="0" smtClean="0"/>
                        <a:t>Metas</a:t>
                      </a:r>
                      <a:endParaRPr lang="es-MX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2800" dirty="0" smtClean="0"/>
                        <a:t>Avances</a:t>
                      </a:r>
                      <a:endParaRPr lang="es-MX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sz="2000" dirty="0" smtClean="0"/>
                        <a:t>Casos nuevos de </a:t>
                      </a:r>
                      <a:r>
                        <a:rPr lang="es-MX" sz="2000" dirty="0" smtClean="0"/>
                        <a:t>TBP </a:t>
                      </a:r>
                      <a:endParaRPr lang="es-MX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2000" dirty="0" smtClean="0"/>
                        <a:t>12</a:t>
                      </a:r>
                      <a:endParaRPr lang="es-MX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2000" dirty="0" smtClean="0"/>
                        <a:t>8</a:t>
                      </a:r>
                      <a:endParaRPr lang="es-MX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sz="2000" dirty="0" smtClean="0"/>
                        <a:t>Casos nuevos de TBTF</a:t>
                      </a:r>
                      <a:endParaRPr lang="es-MX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2000" dirty="0" smtClean="0"/>
                        <a:t>18</a:t>
                      </a:r>
                      <a:endParaRPr lang="es-MX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2000" dirty="0" smtClean="0"/>
                        <a:t>14</a:t>
                      </a:r>
                      <a:endParaRPr lang="es-MX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sz="2000" dirty="0" smtClean="0"/>
                        <a:t>Detecciones/</a:t>
                      </a:r>
                      <a:r>
                        <a:rPr lang="es-MX" sz="2000" dirty="0" err="1" smtClean="0"/>
                        <a:t>Baciloscopias</a:t>
                      </a:r>
                      <a:endParaRPr lang="es-MX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2000" dirty="0" smtClean="0"/>
                        <a:t>399</a:t>
                      </a:r>
                      <a:endParaRPr lang="es-MX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2000" dirty="0" smtClean="0"/>
                        <a:t>420</a:t>
                      </a:r>
                      <a:endParaRPr lang="es-MX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sz="2000" dirty="0" smtClean="0"/>
                        <a:t>&lt; 5 años con TPI</a:t>
                      </a:r>
                      <a:endParaRPr lang="es-MX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2000" dirty="0" smtClean="0"/>
                        <a:t>7</a:t>
                      </a:r>
                      <a:endParaRPr lang="es-MX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2000" dirty="0" smtClean="0"/>
                        <a:t>3</a:t>
                      </a:r>
                      <a:endParaRPr lang="es-MX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sz="2000" dirty="0" smtClean="0"/>
                        <a:t>Cobertura de </a:t>
                      </a:r>
                      <a:r>
                        <a:rPr lang="es-MX" sz="2000" dirty="0" err="1" smtClean="0"/>
                        <a:t>Tx</a:t>
                      </a:r>
                      <a:r>
                        <a:rPr lang="es-MX" sz="2000" baseline="0" dirty="0" smtClean="0"/>
                        <a:t> a pacientes MDR</a:t>
                      </a:r>
                      <a:endParaRPr lang="es-MX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2000" dirty="0" smtClean="0"/>
                        <a:t>1</a:t>
                      </a:r>
                      <a:endParaRPr lang="es-MX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2000" dirty="0" smtClean="0"/>
                        <a:t>0</a:t>
                      </a:r>
                      <a:endParaRPr lang="es-MX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sz="2000" dirty="0" smtClean="0"/>
                        <a:t>Material de difusión TB elaborado</a:t>
                      </a:r>
                      <a:endParaRPr lang="es-MX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2000" dirty="0" smtClean="0"/>
                        <a:t>12</a:t>
                      </a:r>
                      <a:endParaRPr lang="es-MX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2000" dirty="0" smtClean="0"/>
                        <a:t>12</a:t>
                      </a:r>
                      <a:endParaRPr lang="es-MX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sz="2000" dirty="0" smtClean="0"/>
                        <a:t>TPI a personas VIH</a:t>
                      </a:r>
                      <a:endParaRPr lang="es-MX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2000" dirty="0" smtClean="0"/>
                        <a:t>10</a:t>
                      </a:r>
                      <a:endParaRPr lang="es-MX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2000" dirty="0" smtClean="0"/>
                        <a:t>0</a:t>
                      </a:r>
                      <a:endParaRPr lang="es-MX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sz="2000" dirty="0" smtClean="0"/>
                        <a:t>Curación de casos TBP/BK+ </a:t>
                      </a:r>
                      <a:endParaRPr lang="es-MX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2000" dirty="0" smtClean="0"/>
                        <a:t>86%</a:t>
                      </a:r>
                      <a:endParaRPr lang="es-MX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2000" dirty="0" smtClean="0"/>
                        <a:t>*100%</a:t>
                      </a:r>
                      <a:endParaRPr lang="es-MX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sz="2000" dirty="0" smtClean="0"/>
                        <a:t>Calidad de la muestra</a:t>
                      </a:r>
                      <a:endParaRPr lang="es-MX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2000" dirty="0" smtClean="0"/>
                        <a:t>100%</a:t>
                      </a:r>
                      <a:endParaRPr lang="es-MX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2000" dirty="0" smtClean="0"/>
                        <a:t>100%</a:t>
                      </a:r>
                      <a:endParaRPr lang="es-MX" sz="20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Flecha derecha 2"/>
          <p:cNvSpPr/>
          <p:nvPr/>
        </p:nvSpPr>
        <p:spPr>
          <a:xfrm>
            <a:off x="611560" y="2257086"/>
            <a:ext cx="978408" cy="30781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9" name="Flecha derecha 8"/>
          <p:cNvSpPr/>
          <p:nvPr/>
        </p:nvSpPr>
        <p:spPr>
          <a:xfrm>
            <a:off x="611560" y="3102413"/>
            <a:ext cx="978408" cy="30781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572999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066800"/>
          </a:xfrm>
        </p:spPr>
        <p:txBody>
          <a:bodyPr/>
          <a:lstStyle/>
          <a:p>
            <a:pPr algn="r"/>
            <a:r>
              <a:rPr lang="es-MX" b="1" dirty="0" smtClean="0"/>
              <a:t>Casos de Tuberculosis TF</a:t>
            </a:r>
            <a:endParaRPr lang="es-MX" b="1" dirty="0"/>
          </a:p>
        </p:txBody>
      </p:sp>
      <p:sp>
        <p:nvSpPr>
          <p:cNvPr id="21" name="1 Título"/>
          <p:cNvSpPr txBox="1">
            <a:spLocks/>
          </p:cNvSpPr>
          <p:nvPr/>
        </p:nvSpPr>
        <p:spPr>
          <a:xfrm>
            <a:off x="6948264" y="6183006"/>
            <a:ext cx="2016224" cy="580692"/>
          </a:xfrm>
          <a:prstGeom prst="rect">
            <a:avLst/>
          </a:prstGeom>
        </p:spPr>
        <p:txBody>
          <a:bodyPr vert="horz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sz="1200" i="1" dirty="0" smtClean="0">
                <a:solidFill>
                  <a:schemeClr val="tx1"/>
                </a:solidFill>
              </a:rPr>
              <a:t>Fuente: PUI Tuberculosis</a:t>
            </a:r>
            <a:endParaRPr lang="es-MX" sz="1200" i="1" dirty="0">
              <a:solidFill>
                <a:schemeClr val="tx1"/>
              </a:solidFill>
            </a:endParaRPr>
          </a:p>
        </p:txBody>
      </p:sp>
      <p:sp>
        <p:nvSpPr>
          <p:cNvPr id="5" name="1 Título"/>
          <p:cNvSpPr txBox="1">
            <a:spLocks/>
          </p:cNvSpPr>
          <p:nvPr/>
        </p:nvSpPr>
        <p:spPr>
          <a:xfrm>
            <a:off x="457200" y="1124744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s-MX" sz="2000" dirty="0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3028" y="260648"/>
            <a:ext cx="1598772" cy="5955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6" name="5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85371388"/>
              </p:ext>
            </p:extLst>
          </p:nvPr>
        </p:nvGraphicFramePr>
        <p:xfrm>
          <a:off x="972780" y="1556792"/>
          <a:ext cx="3527212" cy="2560320"/>
        </p:xfrm>
        <a:graphic>
          <a:graphicData uri="http://schemas.openxmlformats.org/drawingml/2006/table">
            <a:tbl>
              <a:tblPr firstRow="1" bandRow="1">
                <a:tableStyleId>{69012ECD-51FC-41F1-AA8D-1B2483CD663E}</a:tableStyleId>
              </a:tblPr>
              <a:tblGrid>
                <a:gridCol w="2164426"/>
                <a:gridCol w="1362786"/>
              </a:tblGrid>
              <a:tr h="793541">
                <a:tc>
                  <a:txBody>
                    <a:bodyPr/>
                    <a:lstStyle/>
                    <a:p>
                      <a:r>
                        <a:rPr lang="es-MX" sz="2400" b="1" dirty="0" smtClean="0"/>
                        <a:t>INSTITUCION</a:t>
                      </a:r>
                      <a:endParaRPr lang="es-MX" sz="24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400" b="1" dirty="0" smtClean="0"/>
                        <a:t>No.</a:t>
                      </a:r>
                      <a:r>
                        <a:rPr lang="es-MX" sz="2400" b="1" baseline="0" dirty="0" smtClean="0"/>
                        <a:t> CASOS</a:t>
                      </a:r>
                      <a:endParaRPr lang="es-MX" sz="24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17417">
                <a:tc>
                  <a:txBody>
                    <a:bodyPr/>
                    <a:lstStyle/>
                    <a:p>
                      <a:r>
                        <a:rPr lang="es-MX" sz="2400" b="1" dirty="0" smtClean="0"/>
                        <a:t>SSA</a:t>
                      </a:r>
                      <a:endParaRPr lang="es-MX" sz="24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400" b="1" dirty="0" smtClean="0"/>
                        <a:t>7</a:t>
                      </a:r>
                      <a:endParaRPr lang="es-MX" sz="24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555479">
                <a:tc>
                  <a:txBody>
                    <a:bodyPr/>
                    <a:lstStyle/>
                    <a:p>
                      <a:r>
                        <a:rPr lang="es-MX" sz="2400" b="1" dirty="0" smtClean="0"/>
                        <a:t>IMSS PROSPERA</a:t>
                      </a:r>
                      <a:endParaRPr lang="es-MX" sz="24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400" b="1" dirty="0" smtClean="0"/>
                        <a:t>5</a:t>
                      </a:r>
                      <a:endParaRPr lang="es-MX" sz="24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17417">
                <a:tc>
                  <a:txBody>
                    <a:bodyPr/>
                    <a:lstStyle/>
                    <a:p>
                      <a:r>
                        <a:rPr lang="es-MX" sz="2400" b="1" dirty="0" smtClean="0"/>
                        <a:t>ISSSTE</a:t>
                      </a:r>
                      <a:endParaRPr lang="es-MX" sz="24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400" b="1" dirty="0" smtClean="0"/>
                        <a:t>2</a:t>
                      </a:r>
                      <a:endParaRPr lang="es-MX" sz="24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0" name="9 CuadroTexto"/>
          <p:cNvSpPr txBox="1"/>
          <p:nvPr/>
        </p:nvSpPr>
        <p:spPr>
          <a:xfrm>
            <a:off x="1205820" y="5301208"/>
            <a:ext cx="1353191" cy="52322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s-MX" sz="2800" b="1" dirty="0" smtClean="0">
                <a:solidFill>
                  <a:schemeClr val="tx1"/>
                </a:solidFill>
              </a:rPr>
              <a:t>Total 14</a:t>
            </a:r>
            <a:endParaRPr lang="es-MX" sz="2800" b="1" dirty="0">
              <a:solidFill>
                <a:schemeClr val="tx1"/>
              </a:solidFill>
            </a:endParaRPr>
          </a:p>
        </p:txBody>
      </p:sp>
      <p:graphicFrame>
        <p:nvGraphicFramePr>
          <p:cNvPr id="4" name="3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58792602"/>
              </p:ext>
            </p:extLst>
          </p:nvPr>
        </p:nvGraphicFramePr>
        <p:xfrm>
          <a:off x="4572000" y="2439414"/>
          <a:ext cx="3672408" cy="2743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36204"/>
                <a:gridCol w="1836204"/>
              </a:tblGrid>
              <a:tr h="370840">
                <a:tc>
                  <a:txBody>
                    <a:bodyPr/>
                    <a:lstStyle/>
                    <a:p>
                      <a:r>
                        <a:rPr lang="es-MX" sz="2400" dirty="0" smtClean="0"/>
                        <a:t>Localización</a:t>
                      </a:r>
                      <a:endParaRPr lang="es-MX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400" dirty="0" smtClean="0"/>
                        <a:t>Total</a:t>
                      </a:r>
                      <a:endParaRPr lang="es-MX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sz="2400" dirty="0" smtClean="0"/>
                        <a:t>Pulmonar</a:t>
                      </a:r>
                      <a:endParaRPr lang="es-MX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400" dirty="0" smtClean="0"/>
                        <a:t>8</a:t>
                      </a:r>
                      <a:endParaRPr lang="es-MX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sz="2400" dirty="0" smtClean="0"/>
                        <a:t>Meníngea</a:t>
                      </a:r>
                      <a:endParaRPr lang="es-MX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400" dirty="0" smtClean="0"/>
                        <a:t>3</a:t>
                      </a:r>
                      <a:endParaRPr lang="es-MX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sz="2400" dirty="0" smtClean="0"/>
                        <a:t>Intestinal</a:t>
                      </a:r>
                      <a:endParaRPr lang="es-MX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400" dirty="0" smtClean="0"/>
                        <a:t>1</a:t>
                      </a:r>
                      <a:endParaRPr lang="es-MX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sz="2400" dirty="0" smtClean="0"/>
                        <a:t>Miliar</a:t>
                      </a:r>
                      <a:endParaRPr lang="es-MX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400" dirty="0" smtClean="0"/>
                        <a:t>1</a:t>
                      </a:r>
                      <a:endParaRPr lang="es-MX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sz="2400" dirty="0" smtClean="0"/>
                        <a:t>Mixta</a:t>
                      </a:r>
                      <a:endParaRPr lang="es-MX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2400" dirty="0" smtClean="0"/>
                        <a:t>1</a:t>
                      </a:r>
                      <a:endParaRPr lang="es-MX" sz="24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1" name="10 CuadroTexto"/>
          <p:cNvSpPr txBox="1"/>
          <p:nvPr/>
        </p:nvSpPr>
        <p:spPr>
          <a:xfrm>
            <a:off x="1135194" y="5847655"/>
            <a:ext cx="1420582" cy="461665"/>
          </a:xfrm>
          <a:prstGeom prst="rect">
            <a:avLst/>
          </a:prstGeom>
          <a:noFill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s-MX" sz="2400" b="1" dirty="0" smtClean="0">
                <a:solidFill>
                  <a:schemeClr val="tx1"/>
                </a:solidFill>
              </a:rPr>
              <a:t>1 VIH/TB</a:t>
            </a:r>
            <a:endParaRPr lang="es-MX" sz="24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5808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1066800"/>
          </a:xfrm>
        </p:spPr>
        <p:txBody>
          <a:bodyPr>
            <a:normAutofit/>
          </a:bodyPr>
          <a:lstStyle/>
          <a:p>
            <a:pPr algn="r"/>
            <a:r>
              <a:rPr lang="es-MX" sz="4400" b="1" dirty="0" smtClean="0"/>
              <a:t>Indicadores CAMEX</a:t>
            </a:r>
            <a:endParaRPr lang="es-MX" sz="4400" b="1" dirty="0"/>
          </a:p>
        </p:txBody>
      </p:sp>
      <p:sp>
        <p:nvSpPr>
          <p:cNvPr id="21" name="1 Título"/>
          <p:cNvSpPr txBox="1">
            <a:spLocks/>
          </p:cNvSpPr>
          <p:nvPr/>
        </p:nvSpPr>
        <p:spPr>
          <a:xfrm>
            <a:off x="5999360" y="6183006"/>
            <a:ext cx="2965128" cy="580692"/>
          </a:xfrm>
          <a:prstGeom prst="rect">
            <a:avLst/>
          </a:prstGeom>
        </p:spPr>
        <p:txBody>
          <a:bodyPr vert="horz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sz="900" i="1" dirty="0" smtClean="0">
                <a:solidFill>
                  <a:schemeClr val="tx1"/>
                </a:solidFill>
              </a:rPr>
              <a:t>Fuente: PUI Tuberculosis cohorte ene-</a:t>
            </a:r>
            <a:r>
              <a:rPr lang="es-MX" sz="900" i="1" dirty="0" err="1" smtClean="0">
                <a:solidFill>
                  <a:schemeClr val="tx1"/>
                </a:solidFill>
              </a:rPr>
              <a:t>may</a:t>
            </a:r>
            <a:r>
              <a:rPr lang="es-MX" sz="900" i="1" dirty="0" smtClean="0">
                <a:solidFill>
                  <a:schemeClr val="tx1"/>
                </a:solidFill>
              </a:rPr>
              <a:t> 2018- Informe mensual de laboratorio ene-nov</a:t>
            </a:r>
            <a:endParaRPr lang="es-MX" sz="900" i="1" dirty="0">
              <a:solidFill>
                <a:schemeClr val="tx1"/>
              </a:solidFill>
            </a:endParaRPr>
          </a:p>
        </p:txBody>
      </p:sp>
      <p:sp>
        <p:nvSpPr>
          <p:cNvPr id="5" name="1 Título"/>
          <p:cNvSpPr txBox="1">
            <a:spLocks/>
          </p:cNvSpPr>
          <p:nvPr/>
        </p:nvSpPr>
        <p:spPr>
          <a:xfrm>
            <a:off x="457200" y="1124744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s-MX" sz="2000" dirty="0"/>
          </a:p>
        </p:txBody>
      </p:sp>
      <p:sp>
        <p:nvSpPr>
          <p:cNvPr id="11" name="11 Rectángulo"/>
          <p:cNvSpPr/>
          <p:nvPr/>
        </p:nvSpPr>
        <p:spPr>
          <a:xfrm>
            <a:off x="3379237" y="4679132"/>
            <a:ext cx="2016224" cy="812104"/>
          </a:xfrm>
          <a:prstGeom prst="rect">
            <a:avLst/>
          </a:prstGeom>
          <a:solidFill>
            <a:srgbClr val="FFFF00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0" hangingPunct="0">
              <a:defRPr/>
            </a:pPr>
            <a:r>
              <a:rPr lang="es-ES" sz="2000" dirty="0" smtClean="0">
                <a:solidFill>
                  <a:schemeClr val="tx1"/>
                </a:solidFill>
              </a:rPr>
              <a:t>Índice de desempeño</a:t>
            </a:r>
            <a:endParaRPr lang="es-MX" sz="2000" dirty="0">
              <a:solidFill>
                <a:schemeClr val="tx1"/>
              </a:solidFill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332656"/>
            <a:ext cx="1598772" cy="5955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8" name="Group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02041846"/>
              </p:ext>
            </p:extLst>
          </p:nvPr>
        </p:nvGraphicFramePr>
        <p:xfrm>
          <a:off x="1197529" y="3345557"/>
          <a:ext cx="5823909" cy="1028407"/>
        </p:xfrm>
        <a:graphic>
          <a:graphicData uri="http://schemas.openxmlformats.org/drawingml/2006/table">
            <a:tbl>
              <a:tblPr/>
              <a:tblGrid>
                <a:gridCol w="241393"/>
                <a:gridCol w="1241194"/>
                <a:gridCol w="529483"/>
                <a:gridCol w="529483"/>
                <a:gridCol w="635379"/>
                <a:gridCol w="476535"/>
                <a:gridCol w="529483"/>
                <a:gridCol w="529483"/>
                <a:gridCol w="529483"/>
                <a:gridCol w="581993"/>
              </a:tblGrid>
              <a:tr h="1028407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s-E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68580" marR="6858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s-E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s-E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Matehuala</a:t>
                      </a:r>
                    </a:p>
                  </a:txBody>
                  <a:tcPr marL="68580" marR="6858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MX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66</a:t>
                      </a:r>
                      <a:endParaRPr lang="es-MX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144" marR="7144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MX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</a:t>
                      </a:r>
                    </a:p>
                  </a:txBody>
                  <a:tcPr marL="7144" marR="7144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MX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</a:t>
                      </a:r>
                      <a:endParaRPr lang="es-MX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144" marR="7144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MX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</a:t>
                      </a:r>
                      <a:endParaRPr lang="es-MX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144" marR="7144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100</a:t>
                      </a:r>
                      <a:endParaRPr lang="es-MX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57</a:t>
                      </a:r>
                      <a:endParaRPr lang="es-MX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NA</a:t>
                      </a:r>
                      <a:endParaRPr lang="es-MX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6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87.1</a:t>
                      </a:r>
                      <a:endParaRPr lang="es-MX" sz="1600" b="1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7144" marR="7144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cxnSp>
        <p:nvCxnSpPr>
          <p:cNvPr id="10" name="55 Conector recto"/>
          <p:cNvCxnSpPr/>
          <p:nvPr/>
        </p:nvCxnSpPr>
        <p:spPr>
          <a:xfrm flipV="1">
            <a:off x="1187624" y="2052513"/>
            <a:ext cx="485775" cy="1223962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56 Conector recto"/>
          <p:cNvCxnSpPr/>
          <p:nvPr/>
        </p:nvCxnSpPr>
        <p:spPr>
          <a:xfrm flipV="1">
            <a:off x="1423692" y="2083951"/>
            <a:ext cx="485775" cy="1223962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57 Conector recto"/>
          <p:cNvCxnSpPr/>
          <p:nvPr/>
        </p:nvCxnSpPr>
        <p:spPr>
          <a:xfrm flipV="1">
            <a:off x="4749938" y="2064901"/>
            <a:ext cx="485775" cy="1223962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58 Conector recto"/>
          <p:cNvCxnSpPr/>
          <p:nvPr/>
        </p:nvCxnSpPr>
        <p:spPr>
          <a:xfrm flipV="1">
            <a:off x="2689666" y="2085701"/>
            <a:ext cx="485775" cy="1223962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59 Conector recto"/>
          <p:cNvCxnSpPr/>
          <p:nvPr/>
        </p:nvCxnSpPr>
        <p:spPr>
          <a:xfrm flipV="1">
            <a:off x="3254095" y="2064901"/>
            <a:ext cx="485775" cy="1223962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60 Conector recto"/>
          <p:cNvCxnSpPr/>
          <p:nvPr/>
        </p:nvCxnSpPr>
        <p:spPr>
          <a:xfrm flipV="1">
            <a:off x="3739871" y="2064901"/>
            <a:ext cx="486965" cy="1223962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61 Conector recto"/>
          <p:cNvCxnSpPr/>
          <p:nvPr/>
        </p:nvCxnSpPr>
        <p:spPr>
          <a:xfrm flipV="1">
            <a:off x="4313550" y="2083951"/>
            <a:ext cx="485775" cy="1223962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63 Conector recto"/>
          <p:cNvCxnSpPr/>
          <p:nvPr/>
        </p:nvCxnSpPr>
        <p:spPr>
          <a:xfrm>
            <a:off x="1666580" y="2064900"/>
            <a:ext cx="5852864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64 CuadroTexto"/>
          <p:cNvSpPr txBox="1">
            <a:spLocks noChangeArrowheads="1"/>
          </p:cNvSpPr>
          <p:nvPr/>
        </p:nvSpPr>
        <p:spPr bwMode="auto">
          <a:xfrm rot="-3767180">
            <a:off x="992362" y="2438845"/>
            <a:ext cx="1223963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s-ES" sz="1600" b="1" dirty="0">
                <a:latin typeface="+mn-lt"/>
              </a:rPr>
              <a:t>Lugar No.</a:t>
            </a:r>
          </a:p>
        </p:txBody>
      </p:sp>
      <p:sp>
        <p:nvSpPr>
          <p:cNvPr id="20" name="65 CuadroTexto"/>
          <p:cNvSpPr txBox="1">
            <a:spLocks noChangeArrowheads="1"/>
          </p:cNvSpPr>
          <p:nvPr/>
        </p:nvSpPr>
        <p:spPr bwMode="auto">
          <a:xfrm rot="-3767180">
            <a:off x="1577254" y="2322785"/>
            <a:ext cx="130810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s-ES" b="1" dirty="0">
                <a:latin typeface="+mn-lt"/>
              </a:rPr>
              <a:t>Jurisdicción Sanitaria</a:t>
            </a:r>
          </a:p>
        </p:txBody>
      </p:sp>
      <p:sp>
        <p:nvSpPr>
          <p:cNvPr id="22" name="66 CuadroTexto"/>
          <p:cNvSpPr txBox="1">
            <a:spLocks noChangeArrowheads="1"/>
          </p:cNvSpPr>
          <p:nvPr/>
        </p:nvSpPr>
        <p:spPr bwMode="auto">
          <a:xfrm rot="-3767180">
            <a:off x="3038522" y="2539202"/>
            <a:ext cx="13081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s-ES" b="1" dirty="0" smtClean="0">
                <a:latin typeface="+mn-lt"/>
              </a:rPr>
              <a:t>Curación</a:t>
            </a:r>
            <a:endParaRPr lang="es-ES" b="1" dirty="0">
              <a:latin typeface="+mn-lt"/>
            </a:endParaRPr>
          </a:p>
        </p:txBody>
      </p:sp>
      <p:sp>
        <p:nvSpPr>
          <p:cNvPr id="23" name="67 CuadroTexto"/>
          <p:cNvSpPr txBox="1">
            <a:spLocks noChangeArrowheads="1"/>
          </p:cNvSpPr>
          <p:nvPr/>
        </p:nvSpPr>
        <p:spPr bwMode="auto">
          <a:xfrm rot="17594309">
            <a:off x="2437942" y="2435682"/>
            <a:ext cx="1514627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s-ES" sz="1600" b="1" dirty="0">
                <a:latin typeface="+mn-lt"/>
              </a:rPr>
              <a:t>Cobertura de Diagnostico</a:t>
            </a:r>
          </a:p>
        </p:txBody>
      </p:sp>
      <p:sp>
        <p:nvSpPr>
          <p:cNvPr id="24" name="68 CuadroTexto"/>
          <p:cNvSpPr txBox="1">
            <a:spLocks noChangeArrowheads="1"/>
          </p:cNvSpPr>
          <p:nvPr/>
        </p:nvSpPr>
        <p:spPr bwMode="auto">
          <a:xfrm rot="-3767180">
            <a:off x="3557722" y="2320037"/>
            <a:ext cx="148113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s-ES" b="1" dirty="0" smtClean="0">
                <a:latin typeface="+mn-lt"/>
              </a:rPr>
              <a:t>Muestras adecuadas</a:t>
            </a:r>
            <a:endParaRPr lang="es-ES" b="1" dirty="0">
              <a:latin typeface="+mn-lt"/>
            </a:endParaRPr>
          </a:p>
        </p:txBody>
      </p:sp>
      <p:sp>
        <p:nvSpPr>
          <p:cNvPr id="25" name="69 CuadroTexto"/>
          <p:cNvSpPr txBox="1">
            <a:spLocks noChangeArrowheads="1"/>
          </p:cNvSpPr>
          <p:nvPr/>
        </p:nvSpPr>
        <p:spPr bwMode="auto">
          <a:xfrm rot="17686015">
            <a:off x="4107100" y="2406936"/>
            <a:ext cx="1481138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s-ES" sz="1400" b="1" dirty="0" smtClean="0">
                <a:latin typeface="+mn-lt"/>
              </a:rPr>
              <a:t>Deteccion VIH-TB</a:t>
            </a:r>
            <a:endParaRPr lang="es-ES" sz="1400" b="1" dirty="0">
              <a:latin typeface="+mn-lt"/>
            </a:endParaRPr>
          </a:p>
        </p:txBody>
      </p:sp>
      <p:cxnSp>
        <p:nvCxnSpPr>
          <p:cNvPr id="26" name="71 Conector recto"/>
          <p:cNvCxnSpPr/>
          <p:nvPr/>
        </p:nvCxnSpPr>
        <p:spPr>
          <a:xfrm flipV="1">
            <a:off x="7007790" y="2083951"/>
            <a:ext cx="475543" cy="1191573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73 CuadroTexto"/>
          <p:cNvSpPr txBox="1">
            <a:spLocks noChangeArrowheads="1"/>
          </p:cNvSpPr>
          <p:nvPr/>
        </p:nvSpPr>
        <p:spPr bwMode="auto">
          <a:xfrm rot="-3767180">
            <a:off x="6293393" y="2519600"/>
            <a:ext cx="148272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s-ES" b="1" dirty="0">
                <a:latin typeface="+mn-lt"/>
              </a:rPr>
              <a:t>Índice Eval.</a:t>
            </a:r>
          </a:p>
        </p:txBody>
      </p:sp>
      <p:cxnSp>
        <p:nvCxnSpPr>
          <p:cNvPr id="28" name="70 Conector recto"/>
          <p:cNvCxnSpPr/>
          <p:nvPr/>
        </p:nvCxnSpPr>
        <p:spPr>
          <a:xfrm flipV="1">
            <a:off x="6471204" y="2064901"/>
            <a:ext cx="486965" cy="1223962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72 CuadroTexto"/>
          <p:cNvSpPr txBox="1">
            <a:spLocks noChangeArrowheads="1"/>
          </p:cNvSpPr>
          <p:nvPr/>
        </p:nvSpPr>
        <p:spPr bwMode="auto">
          <a:xfrm rot="-3767180">
            <a:off x="4655632" y="2425987"/>
            <a:ext cx="1481138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s-ES" sz="1400" b="1" dirty="0" smtClean="0">
                <a:latin typeface="+mn-lt"/>
              </a:rPr>
              <a:t>Deteccion </a:t>
            </a:r>
          </a:p>
          <a:p>
            <a:pPr algn="ctr" eaLnBrk="1" hangingPunct="1"/>
            <a:r>
              <a:rPr lang="es-ES" sz="1400" b="1" dirty="0" smtClean="0">
                <a:latin typeface="+mn-lt"/>
              </a:rPr>
              <a:t>TB-DM</a:t>
            </a:r>
            <a:endParaRPr lang="es-ES" sz="1400" b="1" dirty="0">
              <a:latin typeface="+mn-lt"/>
            </a:endParaRPr>
          </a:p>
        </p:txBody>
      </p:sp>
      <p:cxnSp>
        <p:nvCxnSpPr>
          <p:cNvPr id="30" name="57 Conector recto"/>
          <p:cNvCxnSpPr/>
          <p:nvPr/>
        </p:nvCxnSpPr>
        <p:spPr>
          <a:xfrm flipV="1">
            <a:off x="5392274" y="2069304"/>
            <a:ext cx="485775" cy="1223962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57 Conector recto"/>
          <p:cNvCxnSpPr/>
          <p:nvPr/>
        </p:nvCxnSpPr>
        <p:spPr>
          <a:xfrm flipV="1">
            <a:off x="5950057" y="2055322"/>
            <a:ext cx="485775" cy="1223962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72 CuadroTexto"/>
          <p:cNvSpPr txBox="1">
            <a:spLocks noChangeArrowheads="1"/>
          </p:cNvSpPr>
          <p:nvPr/>
        </p:nvSpPr>
        <p:spPr bwMode="auto">
          <a:xfrm rot="-3767180">
            <a:off x="5204325" y="2394341"/>
            <a:ext cx="1481138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s-ES" sz="1600" b="1" dirty="0" smtClean="0">
                <a:latin typeface="+mn-lt"/>
              </a:rPr>
              <a:t>Oportunidad diagnóstica</a:t>
            </a:r>
          </a:p>
        </p:txBody>
      </p:sp>
      <p:sp>
        <p:nvSpPr>
          <p:cNvPr id="33" name="72 CuadroTexto"/>
          <p:cNvSpPr txBox="1">
            <a:spLocks noChangeArrowheads="1"/>
          </p:cNvSpPr>
          <p:nvPr/>
        </p:nvSpPr>
        <p:spPr bwMode="auto">
          <a:xfrm rot="17713174">
            <a:off x="5700070" y="2456015"/>
            <a:ext cx="156439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s-ES" sz="1200" b="1" dirty="0" smtClean="0">
                <a:latin typeface="+mn-lt"/>
              </a:rPr>
              <a:t>Detección de Farmacorresistencia</a:t>
            </a:r>
          </a:p>
        </p:txBody>
      </p:sp>
    </p:spTree>
    <p:extLst>
      <p:ext uri="{BB962C8B-B14F-4D97-AF65-F5344CB8AC3E}">
        <p14:creationId xmlns:p14="http://schemas.microsoft.com/office/powerpoint/2010/main" val="2673881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1066800"/>
          </a:xfrm>
        </p:spPr>
        <p:txBody>
          <a:bodyPr>
            <a:normAutofit/>
          </a:bodyPr>
          <a:lstStyle/>
          <a:p>
            <a:pPr algn="r"/>
            <a:r>
              <a:rPr lang="es-MX" sz="4400" b="1" dirty="0" smtClean="0"/>
              <a:t>Componentes</a:t>
            </a:r>
            <a:endParaRPr lang="es-MX" sz="4400" b="1" dirty="0"/>
          </a:p>
        </p:txBody>
      </p:sp>
      <p:graphicFrame>
        <p:nvGraphicFramePr>
          <p:cNvPr id="16" name="Diagrama 15"/>
          <p:cNvGraphicFramePr/>
          <p:nvPr>
            <p:extLst>
              <p:ext uri="{D42A27DB-BD31-4B8C-83A1-F6EECF244321}">
                <p14:modId xmlns:p14="http://schemas.microsoft.com/office/powerpoint/2010/main" val="3824956342"/>
              </p:ext>
            </p:extLst>
          </p:nvPr>
        </p:nvGraphicFramePr>
        <p:xfrm>
          <a:off x="1972414" y="2204864"/>
          <a:ext cx="5514046" cy="21015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3028" y="260648"/>
            <a:ext cx="1598772" cy="5955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11902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01960"/>
            <a:ext cx="8229600" cy="1066800"/>
          </a:xfrm>
        </p:spPr>
        <p:txBody>
          <a:bodyPr/>
          <a:lstStyle/>
          <a:p>
            <a:pPr algn="r"/>
            <a:r>
              <a:rPr lang="es-MX" b="1" dirty="0" smtClean="0"/>
              <a:t>Metas y Avances 2018</a:t>
            </a:r>
            <a:endParaRPr lang="es-MX" b="1" dirty="0"/>
          </a:p>
        </p:txBody>
      </p:sp>
      <p:sp>
        <p:nvSpPr>
          <p:cNvPr id="21" name="1 Título"/>
          <p:cNvSpPr txBox="1">
            <a:spLocks/>
          </p:cNvSpPr>
          <p:nvPr/>
        </p:nvSpPr>
        <p:spPr>
          <a:xfrm>
            <a:off x="6444208" y="6183006"/>
            <a:ext cx="2520280" cy="580692"/>
          </a:xfrm>
          <a:prstGeom prst="rect">
            <a:avLst/>
          </a:prstGeom>
        </p:spPr>
        <p:txBody>
          <a:bodyPr vert="horz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sz="1000" i="1" dirty="0" smtClean="0">
                <a:solidFill>
                  <a:schemeClr val="tx1"/>
                </a:solidFill>
              </a:rPr>
              <a:t>Fuente: SIS, </a:t>
            </a:r>
            <a:r>
              <a:rPr lang="es-MX" sz="1000" i="1" dirty="0" smtClean="0">
                <a:solidFill>
                  <a:schemeClr val="tx1"/>
                </a:solidFill>
              </a:rPr>
              <a:t>SUIVE ene-nov</a:t>
            </a:r>
            <a:endParaRPr lang="es-MX" sz="1000" i="1" dirty="0">
              <a:solidFill>
                <a:schemeClr val="tx1"/>
              </a:solidFill>
            </a:endParaRPr>
          </a:p>
        </p:txBody>
      </p:sp>
      <p:sp>
        <p:nvSpPr>
          <p:cNvPr id="5" name="1 Título"/>
          <p:cNvSpPr txBox="1">
            <a:spLocks/>
          </p:cNvSpPr>
          <p:nvPr/>
        </p:nvSpPr>
        <p:spPr>
          <a:xfrm>
            <a:off x="457200" y="1124744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s-MX" sz="2000" dirty="0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3028" y="260648"/>
            <a:ext cx="1598772" cy="5955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4" name="3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29384969"/>
              </p:ext>
            </p:extLst>
          </p:nvPr>
        </p:nvGraphicFramePr>
        <p:xfrm>
          <a:off x="2102640" y="1537314"/>
          <a:ext cx="4608511" cy="309634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38390"/>
                <a:gridCol w="1870121"/>
              </a:tblGrid>
              <a:tr h="867378">
                <a:tc>
                  <a:txBody>
                    <a:bodyPr/>
                    <a:lstStyle/>
                    <a:p>
                      <a:r>
                        <a:rPr lang="es-MX" sz="2800" dirty="0" smtClean="0"/>
                        <a:t>Indicador</a:t>
                      </a:r>
                      <a:endParaRPr lang="es-MX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2800" dirty="0" smtClean="0"/>
                        <a:t>Metas</a:t>
                      </a:r>
                      <a:endParaRPr lang="es-MX" sz="2800" dirty="0"/>
                    </a:p>
                  </a:txBody>
                  <a:tcPr/>
                </a:tc>
              </a:tr>
              <a:tr h="868919">
                <a:tc>
                  <a:txBody>
                    <a:bodyPr/>
                    <a:lstStyle/>
                    <a:p>
                      <a:r>
                        <a:rPr lang="es-MX" sz="2000" dirty="0" smtClean="0"/>
                        <a:t>Búsqueda</a:t>
                      </a:r>
                      <a:r>
                        <a:rPr lang="es-MX" sz="2000" baseline="0" dirty="0" smtClean="0"/>
                        <a:t> de casos nuevos</a:t>
                      </a:r>
                      <a:endParaRPr lang="es-MX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2000" dirty="0" smtClean="0"/>
                        <a:t>*1</a:t>
                      </a:r>
                      <a:endParaRPr lang="es-MX" sz="2000" dirty="0"/>
                    </a:p>
                  </a:txBody>
                  <a:tcPr/>
                </a:tc>
              </a:tr>
              <a:tr h="868919">
                <a:tc>
                  <a:txBody>
                    <a:bodyPr/>
                    <a:lstStyle/>
                    <a:p>
                      <a:r>
                        <a:rPr lang="es-MX" sz="2000" dirty="0" smtClean="0"/>
                        <a:t>Casos nuevos de </a:t>
                      </a:r>
                      <a:r>
                        <a:rPr lang="es-MX" sz="2000" dirty="0" err="1" smtClean="0"/>
                        <a:t>Lp</a:t>
                      </a:r>
                      <a:r>
                        <a:rPr lang="es-MX" sz="2000" baseline="0" dirty="0" smtClean="0"/>
                        <a:t> a tratar</a:t>
                      </a:r>
                      <a:endParaRPr lang="es-MX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2000" dirty="0" smtClean="0"/>
                        <a:t>100%</a:t>
                      </a:r>
                      <a:endParaRPr lang="es-MX" sz="2000" dirty="0"/>
                    </a:p>
                  </a:txBody>
                  <a:tcPr/>
                </a:tc>
              </a:tr>
              <a:tr h="491128">
                <a:tc>
                  <a:txBody>
                    <a:bodyPr/>
                    <a:lstStyle/>
                    <a:p>
                      <a:r>
                        <a:rPr lang="es-MX" sz="2000" dirty="0" smtClean="0"/>
                        <a:t>Contactos a estudiar</a:t>
                      </a:r>
                      <a:endParaRPr lang="es-MX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2000" dirty="0" smtClean="0"/>
                        <a:t>100%</a:t>
                      </a:r>
                      <a:endParaRPr lang="es-MX" sz="20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CuadroTexto 2"/>
          <p:cNvSpPr txBox="1"/>
          <p:nvPr/>
        </p:nvSpPr>
        <p:spPr>
          <a:xfrm>
            <a:off x="683569" y="4725144"/>
            <a:ext cx="3864391" cy="461665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s-MX" sz="2400" dirty="0" smtClean="0"/>
              <a:t>*Meta Estatal, sin registro en JSII</a:t>
            </a:r>
            <a:endParaRPr lang="es-MX" sz="2400" dirty="0"/>
          </a:p>
        </p:txBody>
      </p:sp>
    </p:spTree>
    <p:extLst>
      <p:ext uri="{BB962C8B-B14F-4D97-AF65-F5344CB8AC3E}">
        <p14:creationId xmlns:p14="http://schemas.microsoft.com/office/powerpoint/2010/main" val="1949780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1066800"/>
          </a:xfrm>
        </p:spPr>
        <p:txBody>
          <a:bodyPr>
            <a:normAutofit/>
          </a:bodyPr>
          <a:lstStyle/>
          <a:p>
            <a:pPr algn="r"/>
            <a:r>
              <a:rPr lang="es-MX" sz="4400" b="1" dirty="0" smtClean="0"/>
              <a:t>Indicadores CAMEX</a:t>
            </a:r>
            <a:endParaRPr lang="es-MX" sz="4400" b="1" dirty="0"/>
          </a:p>
        </p:txBody>
      </p:sp>
      <p:sp>
        <p:nvSpPr>
          <p:cNvPr id="5" name="1 Título"/>
          <p:cNvSpPr txBox="1">
            <a:spLocks/>
          </p:cNvSpPr>
          <p:nvPr/>
        </p:nvSpPr>
        <p:spPr>
          <a:xfrm>
            <a:off x="457200" y="1124744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s-MX" sz="2000" dirty="0"/>
          </a:p>
        </p:txBody>
      </p:sp>
      <p:sp>
        <p:nvSpPr>
          <p:cNvPr id="11" name="11 Rectángulo"/>
          <p:cNvSpPr/>
          <p:nvPr/>
        </p:nvSpPr>
        <p:spPr>
          <a:xfrm>
            <a:off x="3379237" y="4679132"/>
            <a:ext cx="2016224" cy="812104"/>
          </a:xfrm>
          <a:prstGeom prst="rect">
            <a:avLst/>
          </a:prstGeom>
          <a:solidFill>
            <a:srgbClr val="92D050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0" hangingPunct="0">
              <a:defRPr/>
            </a:pPr>
            <a:r>
              <a:rPr lang="es-ES" sz="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Índice de desempeño</a:t>
            </a:r>
            <a:endParaRPr lang="es-MX" sz="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332656"/>
            <a:ext cx="1598772" cy="5955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8" name="Group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44157897"/>
              </p:ext>
            </p:extLst>
          </p:nvPr>
        </p:nvGraphicFramePr>
        <p:xfrm>
          <a:off x="1197529" y="3345557"/>
          <a:ext cx="5823909" cy="1028407"/>
        </p:xfrm>
        <a:graphic>
          <a:graphicData uri="http://schemas.openxmlformats.org/drawingml/2006/table">
            <a:tbl>
              <a:tblPr/>
              <a:tblGrid>
                <a:gridCol w="241393"/>
                <a:gridCol w="1241194"/>
                <a:gridCol w="529483"/>
                <a:gridCol w="930353"/>
                <a:gridCol w="648072"/>
                <a:gridCol w="72008"/>
                <a:gridCol w="520447"/>
                <a:gridCol w="529483"/>
                <a:gridCol w="529483"/>
                <a:gridCol w="581993"/>
              </a:tblGrid>
              <a:tr h="1028407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s-E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68580" marR="6858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s-E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s-E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Matehuala</a:t>
                      </a:r>
                    </a:p>
                  </a:txBody>
                  <a:tcPr marL="68580" marR="6858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MX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N/A</a:t>
                      </a:r>
                      <a:endParaRPr lang="es-MX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144" marR="7144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MX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N/A</a:t>
                      </a:r>
                      <a:endParaRPr lang="es-MX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144" marR="7144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s-MX" sz="14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N/A</a:t>
                      </a:r>
                    </a:p>
                    <a:p>
                      <a:pPr algn="ctr" rtl="0" fontAlgn="b"/>
                      <a:endParaRPr lang="es-MX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144" marR="7144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endParaRPr lang="es-MX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144" marR="7144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MX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N/A</a:t>
                      </a:r>
                      <a:endParaRPr lang="es-MX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MX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N/A</a:t>
                      </a:r>
                      <a:endParaRPr lang="es-MX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NA</a:t>
                      </a:r>
                      <a:endParaRPr lang="es-MX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MX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N/A</a:t>
                      </a:r>
                      <a:endParaRPr lang="es-MX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144" marR="7144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cxnSp>
        <p:nvCxnSpPr>
          <p:cNvPr id="10" name="55 Conector recto"/>
          <p:cNvCxnSpPr/>
          <p:nvPr/>
        </p:nvCxnSpPr>
        <p:spPr>
          <a:xfrm flipV="1">
            <a:off x="1187624" y="2052513"/>
            <a:ext cx="485775" cy="1223962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56 Conector recto"/>
          <p:cNvCxnSpPr/>
          <p:nvPr/>
        </p:nvCxnSpPr>
        <p:spPr>
          <a:xfrm flipV="1">
            <a:off x="1423692" y="2083951"/>
            <a:ext cx="485775" cy="1223962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57 Conector recto"/>
          <p:cNvCxnSpPr/>
          <p:nvPr/>
        </p:nvCxnSpPr>
        <p:spPr>
          <a:xfrm flipV="1">
            <a:off x="4791159" y="2064901"/>
            <a:ext cx="485775" cy="1223962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58 Conector recto"/>
          <p:cNvCxnSpPr/>
          <p:nvPr/>
        </p:nvCxnSpPr>
        <p:spPr>
          <a:xfrm flipV="1">
            <a:off x="2689666" y="2085701"/>
            <a:ext cx="485775" cy="1223962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59 Conector recto"/>
          <p:cNvCxnSpPr/>
          <p:nvPr/>
        </p:nvCxnSpPr>
        <p:spPr>
          <a:xfrm flipV="1">
            <a:off x="3254095" y="2064901"/>
            <a:ext cx="485775" cy="1223962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60 Conector recto"/>
          <p:cNvCxnSpPr/>
          <p:nvPr/>
        </p:nvCxnSpPr>
        <p:spPr>
          <a:xfrm flipV="1">
            <a:off x="4119101" y="2159371"/>
            <a:ext cx="486965" cy="1223962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63 Conector recto"/>
          <p:cNvCxnSpPr/>
          <p:nvPr/>
        </p:nvCxnSpPr>
        <p:spPr>
          <a:xfrm>
            <a:off x="1666580" y="2064900"/>
            <a:ext cx="5852864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64 CuadroTexto"/>
          <p:cNvSpPr txBox="1">
            <a:spLocks noChangeArrowheads="1"/>
          </p:cNvSpPr>
          <p:nvPr/>
        </p:nvSpPr>
        <p:spPr bwMode="auto">
          <a:xfrm rot="-3767180">
            <a:off x="992362" y="2438845"/>
            <a:ext cx="1223963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s-ES" sz="1600" b="1" dirty="0">
                <a:latin typeface="+mn-lt"/>
              </a:rPr>
              <a:t>Lugar No.</a:t>
            </a:r>
          </a:p>
        </p:txBody>
      </p:sp>
      <p:sp>
        <p:nvSpPr>
          <p:cNvPr id="20" name="65 CuadroTexto"/>
          <p:cNvSpPr txBox="1">
            <a:spLocks noChangeArrowheads="1"/>
          </p:cNvSpPr>
          <p:nvPr/>
        </p:nvSpPr>
        <p:spPr bwMode="auto">
          <a:xfrm rot="-3767180">
            <a:off x="1619654" y="2429051"/>
            <a:ext cx="1384425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s-ES" b="1" dirty="0">
                <a:latin typeface="+mn-lt"/>
              </a:rPr>
              <a:t>Jurisdicción Sanitaria</a:t>
            </a:r>
          </a:p>
        </p:txBody>
      </p:sp>
      <p:sp>
        <p:nvSpPr>
          <p:cNvPr id="22" name="66 CuadroTexto"/>
          <p:cNvSpPr txBox="1">
            <a:spLocks noChangeArrowheads="1"/>
          </p:cNvSpPr>
          <p:nvPr/>
        </p:nvSpPr>
        <p:spPr bwMode="auto">
          <a:xfrm rot="-3767180">
            <a:off x="3269916" y="2326598"/>
            <a:ext cx="1308100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s-ES" sz="1400" b="1" dirty="0" smtClean="0">
                <a:latin typeface="+mn-lt"/>
              </a:rPr>
              <a:t>Casos nuevos de </a:t>
            </a:r>
            <a:r>
              <a:rPr lang="es-ES" sz="1400" b="1" dirty="0" err="1" smtClean="0">
                <a:latin typeface="+mn-lt"/>
              </a:rPr>
              <a:t>Lp</a:t>
            </a:r>
            <a:r>
              <a:rPr lang="es-ES" sz="1400" b="1" dirty="0" smtClean="0">
                <a:latin typeface="+mn-lt"/>
              </a:rPr>
              <a:t> sin discapacidad</a:t>
            </a:r>
            <a:endParaRPr lang="es-ES" sz="1400" b="1" dirty="0">
              <a:latin typeface="+mn-lt"/>
            </a:endParaRPr>
          </a:p>
        </p:txBody>
      </p:sp>
      <p:sp>
        <p:nvSpPr>
          <p:cNvPr id="23" name="67 CuadroTexto"/>
          <p:cNvSpPr txBox="1">
            <a:spLocks noChangeArrowheads="1"/>
          </p:cNvSpPr>
          <p:nvPr/>
        </p:nvSpPr>
        <p:spPr bwMode="auto">
          <a:xfrm rot="17594309">
            <a:off x="2437942" y="2435682"/>
            <a:ext cx="1514627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s-ES" sz="1600" b="1" dirty="0" smtClean="0">
                <a:latin typeface="+mn-lt"/>
              </a:rPr>
              <a:t>Detección de casos nuevos</a:t>
            </a:r>
            <a:endParaRPr lang="es-ES" sz="1600" b="1" dirty="0">
              <a:latin typeface="+mn-lt"/>
            </a:endParaRPr>
          </a:p>
        </p:txBody>
      </p:sp>
      <p:sp>
        <p:nvSpPr>
          <p:cNvPr id="24" name="68 CuadroTexto"/>
          <p:cNvSpPr txBox="1">
            <a:spLocks noChangeArrowheads="1"/>
          </p:cNvSpPr>
          <p:nvPr/>
        </p:nvSpPr>
        <p:spPr bwMode="auto">
          <a:xfrm rot="17492078">
            <a:off x="4037174" y="2461657"/>
            <a:ext cx="1417063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s-ES" sz="1400" b="1" dirty="0" smtClean="0">
                <a:latin typeface="+mn-lt"/>
              </a:rPr>
              <a:t>Oportunidad en inicio de </a:t>
            </a:r>
            <a:r>
              <a:rPr lang="es-ES" sz="1400" b="1" dirty="0" err="1" smtClean="0">
                <a:latin typeface="+mn-lt"/>
              </a:rPr>
              <a:t>tx</a:t>
            </a:r>
            <a:endParaRPr lang="es-ES" sz="1400" b="1" dirty="0">
              <a:latin typeface="+mn-lt"/>
            </a:endParaRPr>
          </a:p>
        </p:txBody>
      </p:sp>
      <p:cxnSp>
        <p:nvCxnSpPr>
          <p:cNvPr id="26" name="71 Conector recto"/>
          <p:cNvCxnSpPr/>
          <p:nvPr/>
        </p:nvCxnSpPr>
        <p:spPr>
          <a:xfrm flipV="1">
            <a:off x="7007790" y="2083951"/>
            <a:ext cx="475543" cy="1191573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73 CuadroTexto"/>
          <p:cNvSpPr txBox="1">
            <a:spLocks noChangeArrowheads="1"/>
          </p:cNvSpPr>
          <p:nvPr/>
        </p:nvSpPr>
        <p:spPr bwMode="auto">
          <a:xfrm rot="-3767180">
            <a:off x="6274530" y="2442656"/>
            <a:ext cx="148272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s-ES" sz="1400" b="1" dirty="0" smtClean="0">
                <a:latin typeface="+mn-lt"/>
              </a:rPr>
              <a:t>Capacitación en Lepra</a:t>
            </a:r>
            <a:endParaRPr lang="es-ES" sz="1400" b="1" dirty="0">
              <a:latin typeface="+mn-lt"/>
            </a:endParaRPr>
          </a:p>
        </p:txBody>
      </p:sp>
      <p:cxnSp>
        <p:nvCxnSpPr>
          <p:cNvPr id="28" name="70 Conector recto"/>
          <p:cNvCxnSpPr/>
          <p:nvPr/>
        </p:nvCxnSpPr>
        <p:spPr>
          <a:xfrm flipV="1">
            <a:off x="6471204" y="2064901"/>
            <a:ext cx="486965" cy="1223962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72 CuadroTexto"/>
          <p:cNvSpPr txBox="1">
            <a:spLocks noChangeArrowheads="1"/>
          </p:cNvSpPr>
          <p:nvPr/>
        </p:nvSpPr>
        <p:spPr bwMode="auto">
          <a:xfrm rot="-3767180">
            <a:off x="4669069" y="2425118"/>
            <a:ext cx="1481138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s-ES" sz="1400" b="1" dirty="0" smtClean="0">
                <a:latin typeface="+mn-lt"/>
              </a:rPr>
              <a:t>Examen de contactos</a:t>
            </a:r>
            <a:endParaRPr lang="es-ES" sz="1400" b="1" dirty="0">
              <a:latin typeface="+mn-lt"/>
            </a:endParaRPr>
          </a:p>
        </p:txBody>
      </p:sp>
      <p:cxnSp>
        <p:nvCxnSpPr>
          <p:cNvPr id="30" name="57 Conector recto"/>
          <p:cNvCxnSpPr/>
          <p:nvPr/>
        </p:nvCxnSpPr>
        <p:spPr>
          <a:xfrm flipV="1">
            <a:off x="5392274" y="2069304"/>
            <a:ext cx="485775" cy="1223962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57 Conector recto"/>
          <p:cNvCxnSpPr/>
          <p:nvPr/>
        </p:nvCxnSpPr>
        <p:spPr>
          <a:xfrm flipV="1">
            <a:off x="5950057" y="2055322"/>
            <a:ext cx="485775" cy="1223962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72 CuadroTexto"/>
          <p:cNvSpPr txBox="1">
            <a:spLocks noChangeArrowheads="1"/>
          </p:cNvSpPr>
          <p:nvPr/>
        </p:nvSpPr>
        <p:spPr bwMode="auto">
          <a:xfrm rot="-3767180">
            <a:off x="5204325" y="2425118"/>
            <a:ext cx="1481138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s-ES" sz="1400" b="1" dirty="0" smtClean="0">
                <a:latin typeface="+mn-lt"/>
              </a:rPr>
              <a:t>Termino de </a:t>
            </a:r>
            <a:r>
              <a:rPr lang="es-ES" sz="1400" b="1" dirty="0" err="1" smtClean="0">
                <a:latin typeface="+mn-lt"/>
              </a:rPr>
              <a:t>tx</a:t>
            </a:r>
            <a:r>
              <a:rPr lang="es-ES" sz="1400" b="1" dirty="0" smtClean="0">
                <a:latin typeface="+mn-lt"/>
              </a:rPr>
              <a:t> </a:t>
            </a:r>
            <a:r>
              <a:rPr lang="es-ES" sz="1400" b="1" dirty="0" err="1" smtClean="0">
                <a:latin typeface="+mn-lt"/>
              </a:rPr>
              <a:t>multibacilares</a:t>
            </a:r>
            <a:endParaRPr lang="es-ES" sz="1400" b="1" dirty="0" smtClean="0">
              <a:latin typeface="+mn-lt"/>
            </a:endParaRPr>
          </a:p>
        </p:txBody>
      </p:sp>
      <p:sp>
        <p:nvSpPr>
          <p:cNvPr id="33" name="72 CuadroTexto"/>
          <p:cNvSpPr txBox="1">
            <a:spLocks noChangeArrowheads="1"/>
          </p:cNvSpPr>
          <p:nvPr/>
        </p:nvSpPr>
        <p:spPr bwMode="auto">
          <a:xfrm rot="17713174">
            <a:off x="5700070" y="2548348"/>
            <a:ext cx="1564396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s-ES" sz="1200" b="1" dirty="0" smtClean="0">
                <a:latin typeface="+mn-lt"/>
              </a:rPr>
              <a:t>Vigilancia </a:t>
            </a:r>
            <a:r>
              <a:rPr lang="es-ES" sz="1200" b="1" dirty="0" err="1" smtClean="0">
                <a:latin typeface="+mn-lt"/>
              </a:rPr>
              <a:t>postratam</a:t>
            </a:r>
            <a:endParaRPr lang="es-ES" sz="1200" b="1" dirty="0" smtClean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615936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1066800"/>
          </a:xfrm>
        </p:spPr>
        <p:txBody>
          <a:bodyPr>
            <a:normAutofit/>
          </a:bodyPr>
          <a:lstStyle/>
          <a:p>
            <a:pPr algn="r"/>
            <a:r>
              <a:rPr lang="es-MX" sz="4400" b="1" dirty="0" smtClean="0"/>
              <a:t>Acciones 2018</a:t>
            </a:r>
            <a:endParaRPr lang="es-MX" sz="4400" b="1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683568" y="1268760"/>
            <a:ext cx="8208912" cy="4325112"/>
          </a:xfrm>
        </p:spPr>
        <p:txBody>
          <a:bodyPr>
            <a:noAutofit/>
          </a:bodyPr>
          <a:lstStyle/>
          <a:p>
            <a:r>
              <a:rPr lang="es-MX" sz="2800" dirty="0" smtClean="0"/>
              <a:t>Supervisión a </a:t>
            </a:r>
            <a:r>
              <a:rPr lang="es-MX" sz="2800" dirty="0" smtClean="0"/>
              <a:t>las unidades médicas</a:t>
            </a:r>
          </a:p>
          <a:p>
            <a:r>
              <a:rPr lang="es-MX" sz="2800" dirty="0" smtClean="0"/>
              <a:t>Búsqueda intencionada de casos nuevos TB-</a:t>
            </a:r>
            <a:r>
              <a:rPr lang="es-MX" sz="2800" dirty="0" err="1" smtClean="0"/>
              <a:t>Lp</a:t>
            </a:r>
            <a:endParaRPr lang="es-MX" sz="2800" dirty="0" smtClean="0"/>
          </a:p>
          <a:p>
            <a:r>
              <a:rPr lang="es-MX" sz="2800" dirty="0" smtClean="0">
                <a:solidFill>
                  <a:srgbClr val="00B050"/>
                </a:solidFill>
              </a:rPr>
              <a:t>Pesquisa en localidades con antecedente de casos </a:t>
            </a:r>
            <a:r>
              <a:rPr lang="es-MX" sz="2800" dirty="0" smtClean="0">
                <a:solidFill>
                  <a:srgbClr val="00B050"/>
                </a:solidFill>
              </a:rPr>
              <a:t>TB</a:t>
            </a:r>
            <a:endParaRPr lang="es-MX" sz="2800" dirty="0" smtClean="0">
              <a:solidFill>
                <a:srgbClr val="00B050"/>
              </a:solidFill>
            </a:endParaRPr>
          </a:p>
          <a:p>
            <a:r>
              <a:rPr lang="es-MX" sz="2800" dirty="0" smtClean="0"/>
              <a:t>Control bacteriológico puntual a casos con TBP </a:t>
            </a:r>
          </a:p>
          <a:p>
            <a:r>
              <a:rPr lang="es-MX" sz="2800" dirty="0" smtClean="0"/>
              <a:t>Muestras de calidad</a:t>
            </a:r>
          </a:p>
          <a:p>
            <a:r>
              <a:rPr lang="es-MX" sz="2800" dirty="0" smtClean="0">
                <a:solidFill>
                  <a:srgbClr val="00B050"/>
                </a:solidFill>
              </a:rPr>
              <a:t>Coordinación Sector Salud (público y privado)</a:t>
            </a:r>
          </a:p>
          <a:p>
            <a:r>
              <a:rPr lang="es-MX" sz="2800" dirty="0" smtClean="0"/>
              <a:t>Notificación de casos </a:t>
            </a:r>
          </a:p>
          <a:p>
            <a:r>
              <a:rPr lang="es-MX" sz="2800" dirty="0" smtClean="0"/>
              <a:t>Actualización de Plataforma</a:t>
            </a:r>
          </a:p>
          <a:p>
            <a:r>
              <a:rPr lang="es-MX" sz="2800" dirty="0" smtClean="0"/>
              <a:t>Análisis de Indicadores CAMEX mensual </a:t>
            </a:r>
          </a:p>
          <a:p>
            <a:r>
              <a:rPr lang="es-MX" sz="2800" dirty="0" smtClean="0"/>
              <a:t>TAES </a:t>
            </a:r>
          </a:p>
          <a:p>
            <a:r>
              <a:rPr lang="es-MX" sz="2800" dirty="0" smtClean="0"/>
              <a:t>Actividades de abogacía</a:t>
            </a:r>
            <a:endParaRPr lang="es-MX" sz="2800" dirty="0" smtClean="0"/>
          </a:p>
          <a:p>
            <a:endParaRPr lang="es-MX" sz="2800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404664"/>
            <a:ext cx="1598772" cy="5955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44067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dad">
  <a:themeElements>
    <a:clrScheme name="Equidad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Equidad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quidad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2139</TotalTime>
  <Words>398</Words>
  <Application>Microsoft Office PowerPoint</Application>
  <PresentationFormat>Presentación en pantalla (4:3)</PresentationFormat>
  <Paragraphs>149</Paragraphs>
  <Slides>11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8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11</vt:i4>
      </vt:variant>
    </vt:vector>
  </HeadingPairs>
  <TitlesOfParts>
    <vt:vector size="20" baseType="lpstr">
      <vt:lpstr>MS PGothic</vt:lpstr>
      <vt:lpstr>Arial</vt:lpstr>
      <vt:lpstr>Calibri</vt:lpstr>
      <vt:lpstr>Franklin Gothic Book</vt:lpstr>
      <vt:lpstr>Leelawadee</vt:lpstr>
      <vt:lpstr>Perpetua</vt:lpstr>
      <vt:lpstr>Times New Roman</vt:lpstr>
      <vt:lpstr>Wingdings 2</vt:lpstr>
      <vt:lpstr>Equidad</vt:lpstr>
      <vt:lpstr>AVANCES 2018</vt:lpstr>
      <vt:lpstr>Componentes</vt:lpstr>
      <vt:lpstr>Metas y Avances 2018</vt:lpstr>
      <vt:lpstr>Casos de Tuberculosis TF</vt:lpstr>
      <vt:lpstr>Indicadores CAMEX</vt:lpstr>
      <vt:lpstr>Componentes</vt:lpstr>
      <vt:lpstr>Metas y Avances 2018</vt:lpstr>
      <vt:lpstr>Indicadores CAMEX</vt:lpstr>
      <vt:lpstr>Acciones 2018</vt:lpstr>
      <vt:lpstr>Estrategias 2019</vt:lpstr>
      <vt:lpstr>Presentación de PowerPoint</vt:lpstr>
    </vt:vector>
  </TitlesOfParts>
  <Company>Hewlett-Packard Company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PLAN DE TRABAJO 2018 Micobacteriosis</dc:title>
  <dc:creator>Tuberculosis</dc:creator>
  <cp:lastModifiedBy>Dra. Irazema</cp:lastModifiedBy>
  <cp:revision>138</cp:revision>
  <dcterms:created xsi:type="dcterms:W3CDTF">2018-01-16T14:40:32Z</dcterms:created>
  <dcterms:modified xsi:type="dcterms:W3CDTF">2018-12-11T05:25:53Z</dcterms:modified>
</cp:coreProperties>
</file>